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0"/>
  </p:notesMasterIdLst>
  <p:sldIdLst>
    <p:sldId id="256" r:id="rId3"/>
    <p:sldId id="297" r:id="rId4"/>
    <p:sldId id="299" r:id="rId5"/>
    <p:sldId id="300" r:id="rId6"/>
    <p:sldId id="301" r:id="rId7"/>
    <p:sldId id="271" r:id="rId8"/>
    <p:sldId id="258" r:id="rId9"/>
    <p:sldId id="273" r:id="rId10"/>
    <p:sldId id="261" r:id="rId11"/>
    <p:sldId id="262" r:id="rId12"/>
    <p:sldId id="274" r:id="rId13"/>
    <p:sldId id="275" r:id="rId14"/>
    <p:sldId id="276" r:id="rId15"/>
    <p:sldId id="264" r:id="rId16"/>
    <p:sldId id="265" r:id="rId17"/>
    <p:sldId id="266" r:id="rId18"/>
    <p:sldId id="278" r:id="rId19"/>
    <p:sldId id="279" r:id="rId20"/>
    <p:sldId id="280" r:id="rId21"/>
    <p:sldId id="281" r:id="rId22"/>
    <p:sldId id="282" r:id="rId23"/>
    <p:sldId id="290" r:id="rId24"/>
    <p:sldId id="291" r:id="rId25"/>
    <p:sldId id="293" r:id="rId26"/>
    <p:sldId id="294" r:id="rId27"/>
    <p:sldId id="295" r:id="rId28"/>
    <p:sldId id="283" r:id="rId29"/>
    <p:sldId id="288" r:id="rId30"/>
    <p:sldId id="269" r:id="rId31"/>
    <p:sldId id="284" r:id="rId32"/>
    <p:sldId id="270" r:id="rId33"/>
    <p:sldId id="286" r:id="rId34"/>
    <p:sldId id="263" r:id="rId35"/>
    <p:sldId id="267" r:id="rId36"/>
    <p:sldId id="296" r:id="rId37"/>
    <p:sldId id="302" r:id="rId38"/>
    <p:sldId id="303" r:id="rId39"/>
  </p:sldIdLst>
  <p:sldSz cx="9144000" cy="5143500" type="screen16x9"/>
  <p:notesSz cx="7099300" cy="9385300"/>
  <p:embeddedFontLst>
    <p:embeddedFont>
      <p:font typeface="Cambria Math" panose="02040503050406030204" pitchFamily="18" charset="0"/>
      <p:regular r:id="rId41"/>
    </p:embeddedFont>
    <p:embeddedFont>
      <p:font typeface="Work Sans" pitchFamily="2" charset="0"/>
      <p:regular r:id="rId42"/>
      <p:bold r:id="rId43"/>
      <p:italic r:id="rId44"/>
      <p:boldItalic r:id="rId45"/>
    </p:embeddedFont>
    <p:embeddedFont>
      <p:font typeface="Work Sans Black" pitchFamily="2" charset="0"/>
      <p:bold r:id="rId46"/>
      <p:boldItalic r:id="rId47"/>
    </p:embeddedFont>
    <p:embeddedFont>
      <p:font typeface="Work Sans Medium" pitchFamily="2" charset="0"/>
      <p:regular r:id="rId48"/>
      <p:bold r:id="rId49"/>
      <p:italic r:id="rId50"/>
      <p:boldItalic r:id="rId51"/>
    </p:embeddedFont>
    <p:embeddedFont>
      <p:font typeface="Work Sans SemiBold"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C1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35" autoAdjust="0"/>
  </p:normalViewPr>
  <p:slideViewPr>
    <p:cSldViewPr snapToGrid="0">
      <p:cViewPr varScale="1">
        <p:scale>
          <a:sx n="109" d="100"/>
          <a:sy n="109" d="100"/>
        </p:scale>
        <p:origin x="114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2275" y="703263"/>
            <a:ext cx="6256338" cy="35194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9930" y="4458018"/>
            <a:ext cx="5679440" cy="4223385"/>
          </a:xfrm>
          <a:prstGeom prst="rect">
            <a:avLst/>
          </a:prstGeom>
          <a:noFill/>
          <a:ln>
            <a:noFill/>
          </a:ln>
        </p:spPr>
        <p:txBody>
          <a:bodyPr spcFirstLastPara="1" wrap="square" lIns="94177" tIns="94177" rIns="94177" bIns="9417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a0e42df75_2_34: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endParaRPr/>
          </a:p>
        </p:txBody>
      </p:sp>
      <p:sp>
        <p:nvSpPr>
          <p:cNvPr id="86" name="Google Shape;86;g3ba0e42df75_2_34: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ba0e42df75_0_33: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ba0e42df75_0_33: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An access is coming into region 0xbb with an offset of 0x3. Based on the last offset into the page, we can determine this is a delta of 1 over the previous offset.</a:t>
            </a:r>
            <a:br>
              <a:rPr lang="en-US" dirty="0"/>
            </a:br>
            <a:r>
              <a:rPr lang="en-US" dirty="0"/>
              <a:t>This can then be used to update the signature.</a:t>
            </a:r>
          </a:p>
          <a:p>
            <a:pPr marL="0" indent="0">
              <a:buNone/>
            </a:pPr>
            <a:r>
              <a:rPr lang="en-US" dirty="0"/>
              <a:t>This updated signature (now 4 entries long) can be sent to the pattern table for two different things to be done. Only the most-recent 3 accesses of the region are kept in state.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F251D05-4634-995F-3542-4D92AD370DE2}"/>
            </a:ext>
          </a:extLst>
        </p:cNvPr>
        <p:cNvGrpSpPr/>
        <p:nvPr/>
      </p:nvGrpSpPr>
      <p:grpSpPr>
        <a:xfrm>
          <a:off x="0" y="0"/>
          <a:ext cx="0" cy="0"/>
          <a:chOff x="0" y="0"/>
          <a:chExt cx="0" cy="0"/>
        </a:xfrm>
      </p:grpSpPr>
      <p:sp>
        <p:nvSpPr>
          <p:cNvPr id="120" name="Google Shape;120;g3ba0e42df75_0_33:notes">
            <a:extLst>
              <a:ext uri="{FF2B5EF4-FFF2-40B4-BE49-F238E27FC236}">
                <a16:creationId xmlns:a16="http://schemas.microsoft.com/office/drawing/2014/main" id="{B669EEFD-C49C-6B87-F2D4-EE78C9261CC4}"/>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ba0e42df75_0_33:notes">
            <a:extLst>
              <a:ext uri="{FF2B5EF4-FFF2-40B4-BE49-F238E27FC236}">
                <a16:creationId xmlns:a16="http://schemas.microsoft.com/office/drawing/2014/main" id="{A8654795-053D-E035-75C1-E50FD7394047}"/>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 can use the old signature with the new delta to update the confidence of this delta prediction for the signature in it’s pattern table.</a:t>
            </a:r>
            <a:br>
              <a:rPr lang="en-US" dirty="0"/>
            </a:br>
            <a:r>
              <a:rPr lang="en-US" dirty="0"/>
              <a:t>Here, we update the confidence of delta 1 for a signature of [3, -2, 1] to 76 from 75.</a:t>
            </a:r>
            <a:endParaRPr dirty="0"/>
          </a:p>
        </p:txBody>
      </p:sp>
    </p:spTree>
    <p:extLst>
      <p:ext uri="{BB962C8B-B14F-4D97-AF65-F5344CB8AC3E}">
        <p14:creationId xmlns:p14="http://schemas.microsoft.com/office/powerpoint/2010/main" val="319403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BCC32201-64F2-E73C-C57D-F4780C06E4F7}"/>
            </a:ext>
          </a:extLst>
        </p:cNvPr>
        <p:cNvGrpSpPr/>
        <p:nvPr/>
      </p:nvGrpSpPr>
      <p:grpSpPr>
        <a:xfrm>
          <a:off x="0" y="0"/>
          <a:ext cx="0" cy="0"/>
          <a:chOff x="0" y="0"/>
          <a:chExt cx="0" cy="0"/>
        </a:xfrm>
      </p:grpSpPr>
      <p:sp>
        <p:nvSpPr>
          <p:cNvPr id="120" name="Google Shape;120;g3ba0e42df75_0_33:notes">
            <a:extLst>
              <a:ext uri="{FF2B5EF4-FFF2-40B4-BE49-F238E27FC236}">
                <a16:creationId xmlns:a16="http://schemas.microsoft.com/office/drawing/2014/main" id="{5259ACF4-43FA-E1F1-F0DD-BE94FDE14AF8}"/>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ba0e42df75_0_33:notes">
            <a:extLst>
              <a:ext uri="{FF2B5EF4-FFF2-40B4-BE49-F238E27FC236}">
                <a16:creationId xmlns:a16="http://schemas.microsoft.com/office/drawing/2014/main" id="{79A1618B-2A0E-E212-BC5B-4EEADB15661B}"/>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 can then use the new signature to make a prediction. Here it indexes entry [-2,1,1] and finds the most-common following delta is 1, so it will predict a delta of 1 from this most recent access to be prefetched next.</a:t>
            </a:r>
            <a:endParaRPr dirty="0"/>
          </a:p>
        </p:txBody>
      </p:sp>
    </p:spTree>
    <p:extLst>
      <p:ext uri="{BB962C8B-B14F-4D97-AF65-F5344CB8AC3E}">
        <p14:creationId xmlns:p14="http://schemas.microsoft.com/office/powerpoint/2010/main" val="17412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6E348FE7-00A5-5E5D-EDEB-C621FB8A2620}"/>
            </a:ext>
          </a:extLst>
        </p:cNvPr>
        <p:cNvGrpSpPr/>
        <p:nvPr/>
      </p:nvGrpSpPr>
      <p:grpSpPr>
        <a:xfrm>
          <a:off x="0" y="0"/>
          <a:ext cx="0" cy="0"/>
          <a:chOff x="0" y="0"/>
          <a:chExt cx="0" cy="0"/>
        </a:xfrm>
      </p:grpSpPr>
      <p:sp>
        <p:nvSpPr>
          <p:cNvPr id="120" name="Google Shape;120;g3ba0e42df75_0_33:notes">
            <a:extLst>
              <a:ext uri="{FF2B5EF4-FFF2-40B4-BE49-F238E27FC236}">
                <a16:creationId xmlns:a16="http://schemas.microsoft.com/office/drawing/2014/main" id="{C16FA935-121A-B443-BC5B-BAEAEB8F0280}"/>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ba0e42df75_0_33:notes">
            <a:extLst>
              <a:ext uri="{FF2B5EF4-FFF2-40B4-BE49-F238E27FC236}">
                <a16:creationId xmlns:a16="http://schemas.microsoft.com/office/drawing/2014/main" id="{9DFBE268-AD2E-4715-1CBF-0949D921A7EF}"/>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This delta prediction can be appended to the original signature to generate an additional delta. This functionality allows SPP to issue many prefetch requests from a single trigger, which is essential for maximizing prefetcher performance.</a:t>
            </a:r>
          </a:p>
          <a:p>
            <a:pPr marL="0" indent="0">
              <a:buNone/>
            </a:pPr>
            <a:r>
              <a:rPr lang="en-US" dirty="0"/>
              <a:t>[1,1,1] predicts a delta of 2, so it will prefetch a +1 and +3 delta from its original position.</a:t>
            </a:r>
            <a:br>
              <a:rPr lang="en-US" dirty="0"/>
            </a:br>
            <a:br>
              <a:rPr lang="en-US" dirty="0"/>
            </a:br>
            <a:r>
              <a:rPr lang="en-US" dirty="0"/>
              <a:t>These confidences you see within the table are also used beyond making replacement decisions. SPP will track a rolling-confidence as it continues down a lookahead path, so SPP will stop lookaheads down lower-confidence paths sooner.</a:t>
            </a:r>
            <a:endParaRPr dirty="0"/>
          </a:p>
        </p:txBody>
      </p:sp>
    </p:spTree>
    <p:extLst>
      <p:ext uri="{BB962C8B-B14F-4D97-AF65-F5344CB8AC3E}">
        <p14:creationId xmlns:p14="http://schemas.microsoft.com/office/powerpoint/2010/main" val="65221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a0e42df75_0_43: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a0e42df75_0_43: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There are some key weaknesses that both prefetchers have. AMPM, of course, is going to be unable to learn access patterns unique to a workload. It is limited to what it has (at least in the base form of AMPM) so will not be able to prefetch complex access patterns.</a:t>
            </a:r>
          </a:p>
          <a:p>
            <a:pPr marL="0" indent="0">
              <a:buNone/>
            </a:pPr>
            <a:r>
              <a:rPr lang="en-US" dirty="0"/>
              <a:t>SPP can learn these patterns, but is quite vulnerable to request re-ordering. As an example, a +1 stride where we go from block a to b to c and so on may be issued out of order from the core or reordered due to activity in the upper-level caches.</a:t>
            </a:r>
          </a:p>
          <a:p>
            <a:pPr marL="0" indent="0">
              <a:buNone/>
            </a:pPr>
            <a:r>
              <a:rPr lang="en-US" dirty="0"/>
              <a:t>This means a, b, and c may arrive in-order, but they could also arrive b, a, c or c, a, b. These orderings have different deltas, so SPP is unnecessarily splitting hairs, which can increase learning time and cause interference for authentic patterns that display this behavior.</a:t>
            </a:r>
          </a:p>
          <a:p>
            <a:pPr marL="0" indent="0">
              <a:buNone/>
            </a:pPr>
            <a:endParaRPr lang="en-US" dirty="0"/>
          </a:p>
          <a:p>
            <a:pPr marL="0" indent="0">
              <a:buNone/>
            </a:pPr>
            <a:r>
              <a:rPr lang="en-US" dirty="0"/>
              <a:t>There is a final issue, which is that +1 strides are incredibly common across most workloads. Aliasing within the pattern table and just general likelihood are going to interfere with the pattern table and cause +1 strides to be the most-common.</a:t>
            </a:r>
            <a:br>
              <a:rPr lang="en-US" dirty="0"/>
            </a:br>
            <a:r>
              <a:rPr lang="en-US" dirty="0"/>
              <a:t>+1 strides lead to [1,1,1] signatures, and now we have all signatures which undergo lookahead converging to [1,1,1] which of course predicts 1 as the delta. This all-roads-lead-to-Rome behavior is undesirable.</a:t>
            </a:r>
          </a:p>
          <a:p>
            <a:pPr marL="0" indent="0">
              <a:buNone/>
            </a:pPr>
            <a:endParaRPr lang="en-US" dirty="0"/>
          </a:p>
          <a:p>
            <a:pPr marL="0" indent="0">
              <a:buNone/>
            </a:pPr>
            <a:r>
              <a:rPr lang="en-US" dirty="0"/>
              <a:t>Finally, SPP is essentially building a graph through it’s pattern table, but this graph is limited in the edges it can produce. A single signature predicts one delta, of lets say -4 to 3. This means there are only 7 edges each node can have in SPP’s system, and those are likely to conflict with others.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a0e42df75_0_48: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a0e42df75_0_48: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There are some clear improvements we can make.</a:t>
            </a:r>
            <a:br>
              <a:rPr lang="en-US" dirty="0"/>
            </a:br>
            <a:r>
              <a:rPr lang="en-US" dirty="0"/>
              <a:t>1. AMPM could utilize SPP’s online-learning to build it’s patterns on the fly.</a:t>
            </a:r>
          </a:p>
          <a:p>
            <a:pPr marL="0" indent="0">
              <a:buNone/>
            </a:pPr>
            <a:r>
              <a:rPr lang="en-US" dirty="0"/>
              <a:t>2. AMPM has access to a longer history – so by increasing the pattern length we can avoid this [1,1,1] convergence which SPP is suffering from.</a:t>
            </a:r>
          </a:p>
          <a:p>
            <a:pPr marL="0" indent="0">
              <a:buNone/>
            </a:pPr>
            <a:r>
              <a:rPr lang="en-US" dirty="0"/>
              <a:t>This longer history is also in bitmap form , meaning the order of these requests is not impacting our ability to recognize patterns.</a:t>
            </a:r>
            <a:br>
              <a:rPr lang="en-US" dirty="0"/>
            </a:br>
            <a:br>
              <a:rPr lang="en-US" dirty="0"/>
            </a:br>
            <a:r>
              <a:rPr lang="en-US" dirty="0"/>
              <a:t>These key improvements are exactly what SPPAM – The Signature Pattern Prediction and Access Map Prefetcher – is trying to make.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ba0e42df75_0_53: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ba0e42df75_0_53: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For illustration purposes, I am going to be displaying a pattern length of 3, though we got the best performance of a pattern length of 6.</a:t>
            </a:r>
          </a:p>
          <a:p>
            <a:pPr marL="0" indent="0">
              <a:buNone/>
            </a:pPr>
            <a:endParaRPr lang="en-US" dirty="0"/>
          </a:p>
          <a:p>
            <a:pPr marL="0" indent="0">
              <a:buNone/>
            </a:pPr>
            <a:r>
              <a:rPr lang="en-US" dirty="0"/>
              <a:t>When a region is accessed at offset 0x2 in this case, we can take that access along with the previous 2 (spatially) to generate a pattern – the goal here is to predict which of the next pattern-length accesses will be used. So we get the bitmap of the previous 3 or 6 accesses, and we want to know</a:t>
            </a:r>
          </a:p>
          <a:p>
            <a:pPr marL="0" indent="0">
              <a:buNone/>
            </a:pPr>
            <a:r>
              <a:rPr lang="en-US" dirty="0"/>
              <a:t>What the bitmap for the next 3 or 6 accesses is likely to be.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569E603D-73AC-0C72-174B-ED0E0DB76ED4}"/>
            </a:ext>
          </a:extLst>
        </p:cNvPr>
        <p:cNvGrpSpPr/>
        <p:nvPr/>
      </p:nvGrpSpPr>
      <p:grpSpPr>
        <a:xfrm>
          <a:off x="0" y="0"/>
          <a:ext cx="0" cy="0"/>
          <a:chOff x="0" y="0"/>
          <a:chExt cx="0" cy="0"/>
        </a:xfrm>
      </p:grpSpPr>
      <p:sp>
        <p:nvSpPr>
          <p:cNvPr id="144" name="Google Shape;144;g3ba0e42df75_0_53:notes">
            <a:extLst>
              <a:ext uri="{FF2B5EF4-FFF2-40B4-BE49-F238E27FC236}">
                <a16:creationId xmlns:a16="http://schemas.microsoft.com/office/drawing/2014/main" id="{688ED786-BC71-2E2D-CAC4-6E55DF0D7B14}"/>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ba0e42df75_0_53:notes">
            <a:extLst>
              <a:ext uri="{FF2B5EF4-FFF2-40B4-BE49-F238E27FC236}">
                <a16:creationId xmlns:a16="http://schemas.microsoft.com/office/drawing/2014/main" id="{E494F795-FB70-A92C-E6AD-6FA02BF63E75}"/>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If we look up this pattern in our pattern table (which is direct-mapped, a pattern of 6 only requires 64 entries so this avoids aliasing disturbances as well as being small) we can make, we can choose the 3-bit prediction that is most commonly after this pattern.</a:t>
            </a:r>
            <a:br>
              <a:rPr lang="en-US" dirty="0"/>
            </a:br>
            <a:r>
              <a:rPr lang="en-US" dirty="0"/>
              <a:t>These are managed associatively, and in our implementation, we used 16 entries for each pattern.</a:t>
            </a:r>
          </a:p>
          <a:p>
            <a:pPr marL="0" indent="0">
              <a:buNone/>
            </a:pPr>
            <a:endParaRPr lang="en-US" dirty="0"/>
          </a:p>
          <a:p>
            <a:pPr marL="0" indent="0">
              <a:buNone/>
            </a:pPr>
            <a:r>
              <a:rPr lang="en-US" dirty="0"/>
              <a:t>We predict 010 will follow 101 – which is reasonable, which leads to offset 4 being prefetched from offset 2 from region aa</a:t>
            </a:r>
            <a:endParaRPr dirty="0"/>
          </a:p>
        </p:txBody>
      </p:sp>
    </p:spTree>
    <p:extLst>
      <p:ext uri="{BB962C8B-B14F-4D97-AF65-F5344CB8AC3E}">
        <p14:creationId xmlns:p14="http://schemas.microsoft.com/office/powerpoint/2010/main" val="117319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70F529CD-D265-6438-52C4-B25E2794BA81}"/>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C7C9E235-0AB2-0338-FFC5-14585B19C229}"/>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50B17CC7-D467-2C2B-4B3E-1D51EEB31138}"/>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Unlike SPP, we are managing multi-target predictions for a given pattern. This means that learning is not as simple.</a:t>
            </a:r>
          </a:p>
          <a:p>
            <a:pPr marL="0" indent="0">
              <a:buNone/>
            </a:pPr>
            <a:r>
              <a:rPr lang="en-US" dirty="0"/>
              <a:t>We must wait until enough history is accumulated before learning, or we may accidentally exclude or include certain accesses.</a:t>
            </a:r>
          </a:p>
          <a:p>
            <a:pPr marL="0" indent="0">
              <a:buNone/>
            </a:pPr>
            <a:endParaRPr lang="en-US" dirty="0"/>
          </a:p>
          <a:p>
            <a:pPr marL="0" indent="0">
              <a:buNone/>
            </a:pPr>
            <a:r>
              <a:rPr lang="en-US" dirty="0"/>
              <a:t>SPPAM utilizes two heuristics to determine if a region is ready to learn from – “scrape”</a:t>
            </a:r>
          </a:p>
          <a:p>
            <a:pPr marL="0" indent="0">
              <a:buNone/>
            </a:pPr>
            <a:r>
              <a:rPr lang="en-US" dirty="0"/>
              <a:t>Time since last access – so a counter that decreases each cycle and indicates whether this region has “died” and is ready to be learned from</a:t>
            </a:r>
          </a:p>
          <a:p>
            <a:pPr marL="0" indent="0">
              <a:buNone/>
            </a:pPr>
            <a:r>
              <a:rPr lang="en-US" dirty="0"/>
              <a:t>Accumulated access counts – another down counter which manages how many recent accesses the region has had since it’s last scrape, and whether it can learn.</a:t>
            </a:r>
            <a:br>
              <a:rPr lang="en-US" dirty="0"/>
            </a:br>
            <a:br>
              <a:rPr lang="en-US" dirty="0"/>
            </a:br>
            <a:r>
              <a:rPr lang="en-US" dirty="0"/>
              <a:t>The latter of these is far more reasonable and less power-hungry to implement, though we got the best performance from utilizing both together.</a:t>
            </a:r>
          </a:p>
          <a:p>
            <a:pPr marL="0" indent="0">
              <a:buNone/>
            </a:pPr>
            <a:endParaRPr lang="en-US" dirty="0"/>
          </a:p>
          <a:p>
            <a:pPr marL="0" indent="0">
              <a:buNone/>
            </a:pPr>
            <a:r>
              <a:rPr lang="en-US" dirty="0"/>
              <a:t>The goal of this once again is timeliness, we want to learn to prefetch things that will be used soon after, to reduce strain on the cache and bandwidth.</a:t>
            </a:r>
            <a:endParaRPr dirty="0"/>
          </a:p>
        </p:txBody>
      </p:sp>
    </p:spTree>
    <p:extLst>
      <p:ext uri="{BB962C8B-B14F-4D97-AF65-F5344CB8AC3E}">
        <p14:creationId xmlns:p14="http://schemas.microsoft.com/office/powerpoint/2010/main" val="410198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C8440DB2-4D16-6893-6C7F-54F7FF842298}"/>
            </a:ext>
          </a:extLst>
        </p:cNvPr>
        <p:cNvGrpSpPr/>
        <p:nvPr/>
      </p:nvGrpSpPr>
      <p:grpSpPr>
        <a:xfrm>
          <a:off x="0" y="0"/>
          <a:ext cx="0" cy="0"/>
          <a:chOff x="0" y="0"/>
          <a:chExt cx="0" cy="0"/>
        </a:xfrm>
      </p:grpSpPr>
      <p:sp>
        <p:nvSpPr>
          <p:cNvPr id="144" name="Google Shape;144;g3ba0e42df75_0_53:notes">
            <a:extLst>
              <a:ext uri="{FF2B5EF4-FFF2-40B4-BE49-F238E27FC236}">
                <a16:creationId xmlns:a16="http://schemas.microsoft.com/office/drawing/2014/main" id="{643C6A06-2D75-7F53-54B4-65EB65758F07}"/>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ba0e42df75_0_53:notes">
            <a:extLst>
              <a:ext uri="{FF2B5EF4-FFF2-40B4-BE49-F238E27FC236}">
                <a16:creationId xmlns:a16="http://schemas.microsoft.com/office/drawing/2014/main" id="{DC13F725-999A-0B9C-5D15-0C980569D2E2}"/>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Here, we can see this process.</a:t>
            </a:r>
            <a:br>
              <a:rPr lang="en-US" dirty="0"/>
            </a:br>
            <a:r>
              <a:rPr lang="en-US" dirty="0"/>
              <a:t>The region ages out either by timer or access count.</a:t>
            </a:r>
            <a:br>
              <a:rPr lang="en-US" dirty="0"/>
            </a:br>
            <a:r>
              <a:rPr lang="en-US" dirty="0"/>
              <a:t>At this point, SPPAM will slowly go through this region and take 6-bit segments (for a pattern and prediction size of 3) and offload those to the pattern table, where it will increase the confidence of each identified pattern-prediction pair.</a:t>
            </a:r>
            <a:br>
              <a:rPr lang="en-US" dirty="0"/>
            </a:br>
            <a:br>
              <a:rPr lang="en-US" dirty="0"/>
            </a:br>
            <a:r>
              <a:rPr lang="en-US" dirty="0"/>
              <a:t>Here, the access map is indicating a strong +2 stride, so these patterns are going to appear as [010, 101] or [101, 010] pairs.</a:t>
            </a:r>
            <a:endParaRPr dirty="0"/>
          </a:p>
        </p:txBody>
      </p:sp>
    </p:spTree>
    <p:extLst>
      <p:ext uri="{BB962C8B-B14F-4D97-AF65-F5344CB8AC3E}">
        <p14:creationId xmlns:p14="http://schemas.microsoft.com/office/powerpoint/2010/main" val="372748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10304415-402F-4DEB-BFFD-42272699E122}"/>
            </a:ext>
          </a:extLst>
        </p:cNvPr>
        <p:cNvGrpSpPr/>
        <p:nvPr/>
      </p:nvGrpSpPr>
      <p:grpSpPr>
        <a:xfrm>
          <a:off x="0" y="0"/>
          <a:ext cx="0" cy="0"/>
          <a:chOff x="0" y="0"/>
          <a:chExt cx="0" cy="0"/>
        </a:xfrm>
      </p:grpSpPr>
      <p:sp>
        <p:nvSpPr>
          <p:cNvPr id="91" name="Google Shape;91;g3ba0e42df75_0_18:notes">
            <a:extLst>
              <a:ext uri="{FF2B5EF4-FFF2-40B4-BE49-F238E27FC236}">
                <a16:creationId xmlns:a16="http://schemas.microsoft.com/office/drawing/2014/main" id="{9BB31AF7-DD6D-95E0-EF28-57C941F99ACB}"/>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a0e42df75_0_18:notes">
            <a:extLst>
              <a:ext uri="{FF2B5EF4-FFF2-40B4-BE49-F238E27FC236}">
                <a16:creationId xmlns:a16="http://schemas.microsoft.com/office/drawing/2014/main" id="{4BD31F10-4B03-6D0D-E4F0-7A97126F5A51}"/>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endParaRPr dirty="0"/>
          </a:p>
        </p:txBody>
      </p:sp>
    </p:spTree>
    <p:extLst>
      <p:ext uri="{BB962C8B-B14F-4D97-AF65-F5344CB8AC3E}">
        <p14:creationId xmlns:p14="http://schemas.microsoft.com/office/powerpoint/2010/main" val="423981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B6B4C017-DB11-96C6-334F-84E6EEE229F8}"/>
            </a:ext>
          </a:extLst>
        </p:cNvPr>
        <p:cNvGrpSpPr/>
        <p:nvPr/>
      </p:nvGrpSpPr>
      <p:grpSpPr>
        <a:xfrm>
          <a:off x="0" y="0"/>
          <a:ext cx="0" cy="0"/>
          <a:chOff x="0" y="0"/>
          <a:chExt cx="0" cy="0"/>
        </a:xfrm>
      </p:grpSpPr>
      <p:sp>
        <p:nvSpPr>
          <p:cNvPr id="144" name="Google Shape;144;g3ba0e42df75_0_53:notes">
            <a:extLst>
              <a:ext uri="{FF2B5EF4-FFF2-40B4-BE49-F238E27FC236}">
                <a16:creationId xmlns:a16="http://schemas.microsoft.com/office/drawing/2014/main" id="{6DF64A8D-EBF1-73BB-3F81-B8C0359C7564}"/>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ba0e42df75_0_53:notes">
            <a:extLst>
              <a:ext uri="{FF2B5EF4-FFF2-40B4-BE49-F238E27FC236}">
                <a16:creationId xmlns:a16="http://schemas.microsoft.com/office/drawing/2014/main" id="{1AE7F18B-E9B9-77D6-9404-7E151DC51F23}"/>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Once these arrive at the pattern table, we increment confidences  similarly to how SPP manages it’s deltas in it’s pattern table.</a:t>
            </a:r>
          </a:p>
          <a:p>
            <a:pPr marL="0" indent="0">
              <a:buNone/>
            </a:pPr>
            <a:endParaRPr lang="en-US" dirty="0"/>
          </a:p>
          <a:p>
            <a:pPr marL="0" indent="0">
              <a:buNone/>
            </a:pPr>
            <a:r>
              <a:rPr lang="en-US" dirty="0"/>
              <a:t>We evict the least-confidence pattern from entry 101 and replace it with 010, and this is given a confidence of 4 once we tally up all the pairs.</a:t>
            </a:r>
          </a:p>
        </p:txBody>
      </p:sp>
    </p:spTree>
    <p:extLst>
      <p:ext uri="{BB962C8B-B14F-4D97-AF65-F5344CB8AC3E}">
        <p14:creationId xmlns:p14="http://schemas.microsoft.com/office/powerpoint/2010/main" val="145922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B3D53C5A-5187-2093-ACDD-88EDF33F67F6}"/>
            </a:ext>
          </a:extLst>
        </p:cNvPr>
        <p:cNvGrpSpPr/>
        <p:nvPr/>
      </p:nvGrpSpPr>
      <p:grpSpPr>
        <a:xfrm>
          <a:off x="0" y="0"/>
          <a:ext cx="0" cy="0"/>
          <a:chOff x="0" y="0"/>
          <a:chExt cx="0" cy="0"/>
        </a:xfrm>
      </p:grpSpPr>
      <p:sp>
        <p:nvSpPr>
          <p:cNvPr id="144" name="Google Shape;144;g3ba0e42df75_0_53:notes">
            <a:extLst>
              <a:ext uri="{FF2B5EF4-FFF2-40B4-BE49-F238E27FC236}">
                <a16:creationId xmlns:a16="http://schemas.microsoft.com/office/drawing/2014/main" id="{1E2B7504-A6CA-6F75-0C61-6D3461EF1CA8}"/>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ba0e42df75_0_53:notes">
            <a:extLst>
              <a:ext uri="{FF2B5EF4-FFF2-40B4-BE49-F238E27FC236}">
                <a16:creationId xmlns:a16="http://schemas.microsoft.com/office/drawing/2014/main" id="{E6D87095-C993-DCDD-D4EA-1BCF1BA8901A}"/>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We then move on to entry 010, which we tabulate a total of 3 increments for.</a:t>
            </a:r>
            <a:br>
              <a:rPr lang="en-US" dirty="0"/>
            </a:br>
            <a:r>
              <a:rPr lang="en-US" dirty="0"/>
              <a:t>Once a confidence entry maxes out, we halve the values of the confidence of all other entries – a strategy used by SPP – to age those entries out. In this case, all this causes all confidences to reduce substantially and the final confidence of 101 to end at  51.</a:t>
            </a:r>
            <a:endParaRPr dirty="0"/>
          </a:p>
        </p:txBody>
      </p:sp>
    </p:spTree>
    <p:extLst>
      <p:ext uri="{BB962C8B-B14F-4D97-AF65-F5344CB8AC3E}">
        <p14:creationId xmlns:p14="http://schemas.microsoft.com/office/powerpoint/2010/main" val="8738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021C70C6-91A4-D467-5571-004FADBDE5C9}"/>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0F7D2102-32AA-4D31-67BE-0C7250D23C6F}"/>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A0345D8A-1899-46AB-5783-D2C96D1FE107}"/>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Here is an example of a pattern table built when running 605.mcf_s-1554B.</a:t>
            </a:r>
            <a:br>
              <a:rPr lang="en-US" dirty="0"/>
            </a:br>
            <a:r>
              <a:rPr lang="en-US" dirty="0"/>
              <a:t>We notice that the graph is fairly dense towards the left and right sides, and somewhat sparser towards the middle.</a:t>
            </a:r>
            <a:br>
              <a:rPr lang="en-US" dirty="0"/>
            </a:br>
            <a:r>
              <a:rPr lang="en-US" dirty="0"/>
              <a:t>Note that there is a heavy bias towards 000000 – this is a result of the timely learning of patterns – when scraped at the appropriate time, these 0 predictions indicate the end of an access stream.</a:t>
            </a:r>
            <a:br>
              <a:rPr lang="en-US" dirty="0"/>
            </a:br>
            <a:br>
              <a:rPr lang="en-US" dirty="0"/>
            </a:br>
            <a:endParaRPr dirty="0"/>
          </a:p>
        </p:txBody>
      </p:sp>
    </p:spTree>
    <p:extLst>
      <p:ext uri="{BB962C8B-B14F-4D97-AF65-F5344CB8AC3E}">
        <p14:creationId xmlns:p14="http://schemas.microsoft.com/office/powerpoint/2010/main" val="2528208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D3D2113D-1971-7E9F-697D-30663ED56ECA}"/>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F7D820DF-619A-765C-6301-19C6300C7DD4}"/>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93B304BC-82EE-238E-9FF3-D31D2561D2C6}"/>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Lets assume a pattern begins traversal at 010011, SPPAM will look into the pattern table and grab the highest-confidence traversal candidate it can.</a:t>
            </a:r>
          </a:p>
          <a:p>
            <a:pPr marL="0" indent="0">
              <a:buNone/>
            </a:pPr>
            <a:r>
              <a:rPr lang="en-US" dirty="0"/>
              <a:t>This yields 011011, and we can continue</a:t>
            </a:r>
            <a:endParaRPr dirty="0"/>
          </a:p>
        </p:txBody>
      </p:sp>
    </p:spTree>
    <p:extLst>
      <p:ext uri="{BB962C8B-B14F-4D97-AF65-F5344CB8AC3E}">
        <p14:creationId xmlns:p14="http://schemas.microsoft.com/office/powerpoint/2010/main" val="758837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8A501183-AE73-57D0-B270-17419AC9AD69}"/>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344CEF5C-BA0C-DDAC-F178-3D781B5AA53B}"/>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BC56E278-1704-3462-A4A0-A996884C6701}"/>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Now if we do a lookup on this piece, we get 111101</a:t>
            </a:r>
            <a:endParaRPr dirty="0"/>
          </a:p>
        </p:txBody>
      </p:sp>
    </p:spTree>
    <p:extLst>
      <p:ext uri="{BB962C8B-B14F-4D97-AF65-F5344CB8AC3E}">
        <p14:creationId xmlns:p14="http://schemas.microsoft.com/office/powerpoint/2010/main" val="1772956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D6510559-F047-016B-6C4B-2261409652A6}"/>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D470CFE0-92DA-3EF5-2539-455952A2101A}"/>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09F8ED05-EB6B-BCDF-8691-070335DC2231}"/>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And another lookup yields 101111</a:t>
            </a:r>
            <a:endParaRPr dirty="0"/>
          </a:p>
        </p:txBody>
      </p:sp>
    </p:spTree>
    <p:extLst>
      <p:ext uri="{BB962C8B-B14F-4D97-AF65-F5344CB8AC3E}">
        <p14:creationId xmlns:p14="http://schemas.microsoft.com/office/powerpoint/2010/main" val="3315768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9A9C170E-05DC-979F-73CA-693E57FCDEF6}"/>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423EF357-D685-3DE6-6204-E14A1F832647}"/>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9A8C812C-7BDE-6FFF-F4FF-E35274C4C7A3}"/>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And this last reference yields 110110, and this is by no-means the end of this path, it continues on to 111111, at which point its going to enter an infinite regress of 111111, but SPPAM is unlikely to traverse beyond two or three table </a:t>
            </a:r>
            <a:r>
              <a:rPr lang="en-US" dirty="0" err="1"/>
              <a:t>rereferences</a:t>
            </a:r>
            <a:r>
              <a:rPr lang="en-US" dirty="0"/>
              <a:t>, unless the usefulness of these patterns are incredibly high.</a:t>
            </a:r>
          </a:p>
          <a:p>
            <a:pPr marL="0" indent="0">
              <a:buNone/>
            </a:pPr>
            <a:endParaRPr lang="en-US" dirty="0"/>
          </a:p>
          <a:p>
            <a:pPr marL="0" indent="0">
              <a:buNone/>
            </a:pPr>
            <a:r>
              <a:rPr lang="en-US" dirty="0"/>
              <a:t>And if we look at the final pattern you will notice that there is some order to this pattern. Despite no predictions repeating here, we are left with a nice symmetrical prediction. It’s likely this path if referencing some data structure, so this emergent behavior from these predictions is a good confirmation that SPPAM is learning a lot about how these regions are structured.</a:t>
            </a:r>
            <a:endParaRPr dirty="0"/>
          </a:p>
        </p:txBody>
      </p:sp>
    </p:spTree>
    <p:extLst>
      <p:ext uri="{BB962C8B-B14F-4D97-AF65-F5344CB8AC3E}">
        <p14:creationId xmlns:p14="http://schemas.microsoft.com/office/powerpoint/2010/main" val="2980711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BD2FDA3E-7906-96BD-C73A-53F2554B01EE}"/>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7EC57A9D-59F8-9274-B817-FE1D8D42C49B}"/>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122E93AC-18B4-428B-48CA-4797F5302E4A}"/>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SPPAM tracks usefulness both per pattern and globally. If region entries hang around long enough for its useful or useless prefetches to be determined, then we can utilize the region table to find the pattern(s) that originated the prefetch and decrease it’s usefulness.</a:t>
            </a:r>
            <a:br>
              <a:rPr lang="en-US" dirty="0"/>
            </a:br>
            <a:r>
              <a:rPr lang="en-US" dirty="0"/>
              <a:t>If the region table is thrashing – each entry has a short lifespan – we must default back to global usefulness which tells us the proportion of all prefetches that are useful or not.</a:t>
            </a:r>
          </a:p>
          <a:p>
            <a:pPr marL="0" indent="0">
              <a:buNone/>
            </a:pPr>
            <a:endParaRPr lang="en-US" dirty="0"/>
          </a:p>
          <a:p>
            <a:pPr marL="0" indent="0">
              <a:buNone/>
            </a:pPr>
            <a:r>
              <a:rPr lang="en-US" dirty="0"/>
              <a:t>Besides limiting the prefetch degree, usefulness below 50% also causes SPPAM to probabilistically drop prefetches – utilizing a cycle counter and comparator. We want to occasionally attempt prefetching again to allow SPPAM to regain confidence</a:t>
            </a:r>
          </a:p>
          <a:p>
            <a:pPr marL="0" indent="0">
              <a:buNone/>
            </a:pPr>
            <a:r>
              <a:rPr lang="en-US" dirty="0"/>
              <a:t>- Not possible if no prefetches are allowed to be issued at all.</a:t>
            </a:r>
            <a:endParaRPr dirty="0"/>
          </a:p>
        </p:txBody>
      </p:sp>
    </p:spTree>
    <p:extLst>
      <p:ext uri="{BB962C8B-B14F-4D97-AF65-F5344CB8AC3E}">
        <p14:creationId xmlns:p14="http://schemas.microsoft.com/office/powerpoint/2010/main" val="3400037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499F85C9-5798-A698-6E69-362320563EF3}"/>
            </a:ext>
          </a:extLst>
        </p:cNvPr>
        <p:cNvGrpSpPr/>
        <p:nvPr/>
      </p:nvGrpSpPr>
      <p:grpSpPr>
        <a:xfrm>
          <a:off x="0" y="0"/>
          <a:ext cx="0" cy="0"/>
          <a:chOff x="0" y="0"/>
          <a:chExt cx="0" cy="0"/>
        </a:xfrm>
      </p:grpSpPr>
      <p:sp>
        <p:nvSpPr>
          <p:cNvPr id="162" name="Google Shape;162;g3ba0e42df75_0_68:notes">
            <a:extLst>
              <a:ext uri="{FF2B5EF4-FFF2-40B4-BE49-F238E27FC236}">
                <a16:creationId xmlns:a16="http://schemas.microsoft.com/office/drawing/2014/main" id="{4A8002AC-FF36-DBE6-296D-77A18317612F}"/>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a0e42df75_0_68:notes">
            <a:extLst>
              <a:ext uri="{FF2B5EF4-FFF2-40B4-BE49-F238E27FC236}">
                <a16:creationId xmlns:a16="http://schemas.microsoft.com/office/drawing/2014/main" id="{5C06F8AB-7625-5FA1-D3E4-B408D2C9CF9C}"/>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For our final prefetcher configuration, Berti was used in the L1D, SPPAM in the L2C, and Bingo in the LLC.</a:t>
            </a:r>
            <a:br>
              <a:rPr lang="en-US" dirty="0"/>
            </a:br>
            <a:br>
              <a:rPr lang="en-US" dirty="0"/>
            </a:br>
            <a:r>
              <a:rPr lang="en-US" dirty="0"/>
              <a:t>There was some metadata-based sharing between Berti and Bingo to SPPAM, so SPPAM had a rough idea of the sequence of physical pages as well as the occupancy of blocks in the LLC.</a:t>
            </a:r>
            <a:br>
              <a:rPr lang="en-US" dirty="0"/>
            </a:br>
            <a:br>
              <a:rPr lang="en-US" dirty="0"/>
            </a:br>
            <a:r>
              <a:rPr lang="en-US" dirty="0"/>
              <a:t>Bingo is a prefetcher I haven’t mentioned as of yet, but it is quite useful in the sense of looking at many different properties of accesses when making prefetch decisions.</a:t>
            </a:r>
            <a:br>
              <a:rPr lang="en-US" dirty="0"/>
            </a:br>
            <a:r>
              <a:rPr lang="en-US" dirty="0"/>
              <a:t>Berti has a tendency to throttle itself on some workloads where prefetching offers massive benefits (607.cactuBSSN) and SPPAM is limited to spatial correlations.</a:t>
            </a:r>
            <a:br>
              <a:rPr lang="en-US" dirty="0"/>
            </a:br>
            <a:r>
              <a:rPr lang="en-US" dirty="0"/>
              <a:t>So, if demand streams are reaching the LLC then Bingo is going to learn what Berti and SPPAM cannot and provide a last-line-of-defense against unnecessary throttling behaviors.</a:t>
            </a:r>
            <a:endParaRPr dirty="0"/>
          </a:p>
        </p:txBody>
      </p:sp>
    </p:spTree>
    <p:extLst>
      <p:ext uri="{BB962C8B-B14F-4D97-AF65-F5344CB8AC3E}">
        <p14:creationId xmlns:p14="http://schemas.microsoft.com/office/powerpoint/2010/main" val="346477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ba0e42df75_0_68: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a0e42df75_0_68: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We have plotted the performance of regular AMPM in blue, SPPAM in orange, and SPPAM with the inclusion of Bingo in the LLC in green.</a:t>
            </a:r>
          </a:p>
          <a:p>
            <a:pPr marL="0" indent="0">
              <a:buNone/>
            </a:pPr>
            <a:r>
              <a:rPr lang="en-US" dirty="0"/>
              <a:t>We found the greatest improvements over the baseline occurred due to throttling rather than accuracy or coverage. BC, MCF, and XALANCBMK are all workloads where SPPAM decided to not prefetch.</a:t>
            </a:r>
            <a:br>
              <a:rPr lang="en-US" dirty="0"/>
            </a:br>
            <a:endParaRPr lang="en-US" dirty="0"/>
          </a:p>
          <a:p>
            <a:pPr marL="0" indent="0">
              <a:buNone/>
            </a:pPr>
            <a:r>
              <a:rPr lang="en-US" dirty="0"/>
              <a:t>I want to draw your attention to these circles here. These are cases where traditional AMPM beats SPPAM, and by a significant margin.</a:t>
            </a:r>
            <a:br>
              <a:rPr lang="en-US" dirty="0"/>
            </a:br>
            <a:r>
              <a:rPr lang="en-US" dirty="0"/>
              <a:t>What this suggest to use is that for some workloads SPPAM is either failing to learn these simple patterns or is behaving too aggressively. </a:t>
            </a:r>
          </a:p>
          <a:p>
            <a:pPr marL="0" indent="0">
              <a:buNone/>
            </a:pPr>
            <a:r>
              <a:rPr lang="en-US" dirty="0"/>
              <a:t>These are also workloads where Berti + Pythia was slower than what we would expect, suggesting these may be linked.  Perhaps AMPM’s conservative nature (at least in </a:t>
            </a:r>
            <a:r>
              <a:rPr lang="en-US" dirty="0" err="1"/>
              <a:t>ChampSim’s</a:t>
            </a:r>
            <a:r>
              <a:rPr lang="en-US" dirty="0"/>
              <a:t> implementation) is the reason here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86B497B4-9621-CC66-133F-BD08734C9AC2}"/>
            </a:ext>
          </a:extLst>
        </p:cNvPr>
        <p:cNvGrpSpPr/>
        <p:nvPr/>
      </p:nvGrpSpPr>
      <p:grpSpPr>
        <a:xfrm>
          <a:off x="0" y="0"/>
          <a:ext cx="0" cy="0"/>
          <a:chOff x="0" y="0"/>
          <a:chExt cx="0" cy="0"/>
        </a:xfrm>
      </p:grpSpPr>
      <p:sp>
        <p:nvSpPr>
          <p:cNvPr id="91" name="Google Shape;91;g3ba0e42df75_0_18:notes">
            <a:extLst>
              <a:ext uri="{FF2B5EF4-FFF2-40B4-BE49-F238E27FC236}">
                <a16:creationId xmlns:a16="http://schemas.microsoft.com/office/drawing/2014/main" id="{C647B90D-41B3-1A17-34F9-A1F0DF2C3D1A}"/>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a0e42df75_0_18:notes">
            <a:extLst>
              <a:ext uri="{FF2B5EF4-FFF2-40B4-BE49-F238E27FC236}">
                <a16:creationId xmlns:a16="http://schemas.microsoft.com/office/drawing/2014/main" id="{6FF9F321-B4B7-2CE9-1D5E-46EC307F8E36}"/>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Processors continue to outpace memory on conventional computers. Of course, caching and other methods attempt to solve this problem by storing reused data to reduce the overall references to main memory that need to be made.</a:t>
            </a:r>
          </a:p>
          <a:p>
            <a:pPr marL="0" indent="0">
              <a:buNone/>
            </a:pPr>
            <a:r>
              <a:rPr lang="en-US" dirty="0"/>
              <a:t>Prefetching builds upon this concept and tries to also avoid issuing as many of these references on-demand as possible, bringing them into the cache before their first reference.</a:t>
            </a:r>
          </a:p>
          <a:p>
            <a:pPr marL="0" indent="0">
              <a:buNone/>
            </a:pPr>
            <a:endParaRPr lang="en-US" dirty="0"/>
          </a:p>
          <a:p>
            <a:pPr marL="0" indent="0">
              <a:buNone/>
            </a:pPr>
            <a:r>
              <a:rPr lang="en-US" dirty="0"/>
              <a:t>Our recent work strongly suggests that many workloads do not see the full benefits of prefetching, and that even with realistic bandwidth constraints an ideal prefetcher would be able to increase performance by more than 60% over the current state-of-the-art.</a:t>
            </a:r>
            <a:br>
              <a:rPr lang="en-US" dirty="0"/>
            </a:br>
            <a:endParaRPr dirty="0"/>
          </a:p>
        </p:txBody>
      </p:sp>
    </p:spTree>
    <p:extLst>
      <p:ext uri="{BB962C8B-B14F-4D97-AF65-F5344CB8AC3E}">
        <p14:creationId xmlns:p14="http://schemas.microsoft.com/office/powerpoint/2010/main" val="94773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EC5EFF93-12E2-7F3A-C76F-18C537785258}"/>
            </a:ext>
          </a:extLst>
        </p:cNvPr>
        <p:cNvGrpSpPr/>
        <p:nvPr/>
      </p:nvGrpSpPr>
      <p:grpSpPr>
        <a:xfrm>
          <a:off x="0" y="0"/>
          <a:ext cx="0" cy="0"/>
          <a:chOff x="0" y="0"/>
          <a:chExt cx="0" cy="0"/>
        </a:xfrm>
      </p:grpSpPr>
      <p:sp>
        <p:nvSpPr>
          <p:cNvPr id="162" name="Google Shape;162;g3ba0e42df75_0_68:notes">
            <a:extLst>
              <a:ext uri="{FF2B5EF4-FFF2-40B4-BE49-F238E27FC236}">
                <a16:creationId xmlns:a16="http://schemas.microsoft.com/office/drawing/2014/main" id="{8ED6EBB6-0A13-8830-2DF8-1ED6196559C6}"/>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a0e42df75_0_68:notes">
            <a:extLst>
              <a:ext uri="{FF2B5EF4-FFF2-40B4-BE49-F238E27FC236}">
                <a16:creationId xmlns:a16="http://schemas.microsoft.com/office/drawing/2014/main" id="{1A291F40-1E05-C7B6-7D06-034F07208986}"/>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For multi-core, we ran 50 random mixes of the provided traces. Here, we can see SPPAM has trouble achieving any speedup over the baseline. In fact, we saw a 2.12% slowdown compared to Berti + Pythia. SPPAM clearly outperforms AMPM, though is clearly not as good as Pythia.</a:t>
            </a:r>
          </a:p>
          <a:p>
            <a:pPr marL="0" indent="0">
              <a:buNone/>
            </a:pPr>
            <a:r>
              <a:rPr lang="en-US" dirty="0"/>
              <a:t>I am confident that with additional tuning we could rectify these issues in multi-core.</a:t>
            </a:r>
            <a:br>
              <a:rPr lang="en-US" dirty="0"/>
            </a:br>
            <a:r>
              <a:rPr lang="en-US" dirty="0"/>
              <a:t>Note here that Bingo is providing no benefits – in fact, it hurts us in a few cases. I think this suggests that better throttling heuristics would be beneficial.</a:t>
            </a:r>
            <a:br>
              <a:rPr lang="en-US" dirty="0"/>
            </a:br>
            <a:r>
              <a:rPr lang="en-US" dirty="0"/>
              <a:t>From our data, SPPAM is turning itself off for a lot of these mixes – suggesting that either bandwidth utilization throttling is too aggressive, or increased latencies in the memory are impacting SPPAM’s learning.</a:t>
            </a:r>
            <a:endParaRPr dirty="0"/>
          </a:p>
        </p:txBody>
      </p:sp>
    </p:spTree>
    <p:extLst>
      <p:ext uri="{BB962C8B-B14F-4D97-AF65-F5344CB8AC3E}">
        <p14:creationId xmlns:p14="http://schemas.microsoft.com/office/powerpoint/2010/main" val="3683295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ba0e42df75_0_73: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ba0e42df75_0_73: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SPPAM still needs work, but I am more interested in the design trajectory SPPAM took compared to AMPM and SPP.</a:t>
            </a:r>
            <a:br>
              <a:rPr lang="en-US" dirty="0"/>
            </a:br>
            <a:r>
              <a:rPr lang="en-US" dirty="0"/>
              <a:t>You might have heard me mention history multiple times throughout this presentation.</a:t>
            </a:r>
            <a:br>
              <a:rPr lang="en-US" dirty="0"/>
            </a:br>
            <a:r>
              <a:rPr lang="en-US" dirty="0"/>
              <a:t>Branch prediction deals a lot with making single bit predictions from histories and other information.</a:t>
            </a:r>
            <a:br>
              <a:rPr lang="en-US" dirty="0"/>
            </a:br>
            <a:r>
              <a:rPr lang="en-US" dirty="0"/>
              <a:t>I believe that there are many improvements that can be made to SPPAM by taking in those ideas – not only is there a lot of work on these strategies but we know how to build them.</a:t>
            </a:r>
          </a:p>
          <a:p>
            <a:pPr marL="0" indent="0">
              <a:buNone/>
            </a:pPr>
            <a:r>
              <a:rPr lang="en-US" dirty="0"/>
              <a:t>It is enticing to believe that branch prediction designs could be made into prefetchers with the right techniques.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A06E1CBE-54EA-A43B-6C4E-FB6EBA558400}"/>
            </a:ext>
          </a:extLst>
        </p:cNvPr>
        <p:cNvGrpSpPr/>
        <p:nvPr/>
      </p:nvGrpSpPr>
      <p:grpSpPr>
        <a:xfrm>
          <a:off x="0" y="0"/>
          <a:ext cx="0" cy="0"/>
          <a:chOff x="0" y="0"/>
          <a:chExt cx="0" cy="0"/>
        </a:xfrm>
      </p:grpSpPr>
      <p:sp>
        <p:nvSpPr>
          <p:cNvPr id="168" name="Google Shape;168;g3ba0e42df75_0_73:notes">
            <a:extLst>
              <a:ext uri="{FF2B5EF4-FFF2-40B4-BE49-F238E27FC236}">
                <a16:creationId xmlns:a16="http://schemas.microsoft.com/office/drawing/2014/main" id="{CAD125B8-E1DB-956C-D338-356755EADFB3}"/>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ba0e42df75_0_73:notes">
            <a:extLst>
              <a:ext uri="{FF2B5EF4-FFF2-40B4-BE49-F238E27FC236}">
                <a16:creationId xmlns:a16="http://schemas.microsoft.com/office/drawing/2014/main" id="{7CD7807E-AAA4-5997-CB51-93FC63C35443}"/>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SPPAM still needs work, but I am more interested in the design trajectory SPPAM took compared to AMPM and SPP.</a:t>
            </a:r>
            <a:br>
              <a:rPr lang="en-US" dirty="0"/>
            </a:br>
            <a:r>
              <a:rPr lang="en-US" dirty="0"/>
              <a:t>You might have heard me mention history multiple times throughout this presentation.</a:t>
            </a:r>
            <a:br>
              <a:rPr lang="en-US" dirty="0"/>
            </a:br>
            <a:r>
              <a:rPr lang="en-US" dirty="0"/>
              <a:t>Branch prediction deals a lot with making single bit predictions from histories and other information.</a:t>
            </a:r>
            <a:br>
              <a:rPr lang="en-US" dirty="0"/>
            </a:br>
            <a:r>
              <a:rPr lang="en-US" dirty="0"/>
              <a:t>I believe that there are many improvements that can be made to SPPAM by taking in those ideas – not only is there a lot of work on these strategies but we know how to build them.</a:t>
            </a:r>
          </a:p>
          <a:p>
            <a:pPr marL="0" indent="0">
              <a:buNone/>
            </a:pPr>
            <a:r>
              <a:rPr lang="en-US" dirty="0"/>
              <a:t>It is enticing to believe that branch prediction designs could be made into prefetchers with the right techniques.</a:t>
            </a:r>
            <a:endParaRPr dirty="0"/>
          </a:p>
        </p:txBody>
      </p:sp>
    </p:spTree>
    <p:extLst>
      <p:ext uri="{BB962C8B-B14F-4D97-AF65-F5344CB8AC3E}">
        <p14:creationId xmlns:p14="http://schemas.microsoft.com/office/powerpoint/2010/main" val="1734408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ba0e42df75_0_38: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ba0e42df75_0_38: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Both SPP and AMPM are recording region history. SPP goes for a short, detailed history while AMPM keeps a bitmap for the entire region which allows it a much longer history – though we lose some detail such as ordering.</a:t>
            </a:r>
          </a:p>
          <a:p>
            <a:pPr marL="0" indent="0">
              <a:buNone/>
            </a:pPr>
            <a:r>
              <a:rPr lang="en-US" dirty="0"/>
              <a:t>AMPM gets to utilize it’s pre-built catalogue, while SPP builds it’s own from scratch.</a:t>
            </a:r>
          </a:p>
          <a:p>
            <a:pPr marL="0" indent="0">
              <a:buNone/>
            </a:pPr>
            <a:r>
              <a:rPr lang="en-US" dirty="0"/>
              <a:t>And each have similar capabilities in terms of speculation – though SPP can go far deeper than AMPM, since it’s lookahead method incurs no storage overheads unlike AMPM.</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ba0e42df75_0_58: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Besides prefetching correctly – there are also the issues of available bandwidth and overall usefulness.</a:t>
            </a:r>
            <a:br>
              <a:rPr lang="en-US" dirty="0"/>
            </a:br>
            <a:r>
              <a:rPr lang="en-US" dirty="0"/>
              <a:t>Bandwidth availability can estimate the overall cost of prefetching – good or bad – on the latency of other accesses.</a:t>
            </a:r>
          </a:p>
          <a:p>
            <a:pPr marL="0" indent="0">
              <a:buNone/>
            </a:pPr>
            <a:r>
              <a:rPr lang="en-US" dirty="0"/>
              <a:t>Usefulness isn’t necessarily correctness – usefulness can be low due to cache thrashing or incorrectness, both of which should and can be avoided through self-throttling..</a:t>
            </a:r>
          </a:p>
          <a:p>
            <a:pPr marL="0" indent="0">
              <a:buNone/>
            </a:pPr>
            <a:endParaRPr lang="en-US" dirty="0"/>
          </a:p>
          <a:p>
            <a:pPr marL="0" indent="0">
              <a:buNone/>
            </a:pPr>
            <a:r>
              <a:rPr lang="en-US" dirty="0"/>
              <a:t>SPPAM changes it’s prefetch degree according to both usefulness and bandwidth utilization, ensuring that it avoids prefetching in situations where it performs poorly.</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44397F5B-A96F-F349-E7A1-FB3722CFA355}"/>
            </a:ext>
          </a:extLst>
        </p:cNvPr>
        <p:cNvGrpSpPr/>
        <p:nvPr/>
      </p:nvGrpSpPr>
      <p:grpSpPr>
        <a:xfrm>
          <a:off x="0" y="0"/>
          <a:ext cx="0" cy="0"/>
          <a:chOff x="0" y="0"/>
          <a:chExt cx="0" cy="0"/>
        </a:xfrm>
      </p:grpSpPr>
      <p:sp>
        <p:nvSpPr>
          <p:cNvPr id="150" name="Google Shape;150;g3ba0e42df75_0_58:notes">
            <a:extLst>
              <a:ext uri="{FF2B5EF4-FFF2-40B4-BE49-F238E27FC236}">
                <a16:creationId xmlns:a16="http://schemas.microsoft.com/office/drawing/2014/main" id="{AA7F7395-FB96-1F45-FD42-4A41896621FE}"/>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ba0e42df75_0_58:notes">
            <a:extLst>
              <a:ext uri="{FF2B5EF4-FFF2-40B4-BE49-F238E27FC236}">
                <a16:creationId xmlns:a16="http://schemas.microsoft.com/office/drawing/2014/main" id="{CC6C0777-5DE1-E6C7-780D-9EEFA2C03DDB}"/>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If we go ahead and plot all the paths encoded in the pattern table for this workload, we get a graph like this with three distinct groups.</a:t>
            </a:r>
            <a:br>
              <a:rPr lang="en-US" dirty="0"/>
            </a:br>
            <a:r>
              <a:rPr lang="en-US" dirty="0"/>
              <a:t>This is a broad trend we see across nearly all the workloads, where we have two end points at 111111 and 000000, and then some number of other groups that tend to follow a similar converging behavior.</a:t>
            </a:r>
            <a:br>
              <a:rPr lang="en-US" dirty="0"/>
            </a:br>
            <a:br>
              <a:rPr lang="en-US" dirty="0"/>
            </a:br>
            <a:r>
              <a:rPr lang="en-US" dirty="0"/>
              <a:t>This bottom-left graph is the one we were just traversing, but you can see that many patterns lead to 000000 which is effectively the terminating set. If any of these patterns appear, it assumes the traversal is dead and it’s effectively killed.</a:t>
            </a:r>
            <a:br>
              <a:rPr lang="en-US" dirty="0"/>
            </a:br>
            <a:r>
              <a:rPr lang="en-US" dirty="0"/>
              <a:t>On the other hand, we have this upper graph that forms a loop from 110111, 111011, 011111, 101101, 111110 and back to 110111.</a:t>
            </a:r>
            <a:br>
              <a:rPr lang="en-US" dirty="0"/>
            </a:br>
            <a:r>
              <a:rPr lang="en-US" dirty="0"/>
              <a:t>If you do that full-traversal, you will realize that loop is playing that same pattern we just predicted, but from different entry points. Unlike our traversal entry point though, that pattern never ends while our entry point tells SPPAM that we will eventually converge to a 111111 loop instead.  </a:t>
            </a:r>
            <a:endParaRPr dirty="0"/>
          </a:p>
        </p:txBody>
      </p:sp>
    </p:spTree>
    <p:extLst>
      <p:ext uri="{BB962C8B-B14F-4D97-AF65-F5344CB8AC3E}">
        <p14:creationId xmlns:p14="http://schemas.microsoft.com/office/powerpoint/2010/main" val="3508455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0EC834E5-53FF-7234-763A-4AC72DBCCA6F}"/>
            </a:ext>
          </a:extLst>
        </p:cNvPr>
        <p:cNvGrpSpPr/>
        <p:nvPr/>
      </p:nvGrpSpPr>
      <p:grpSpPr>
        <a:xfrm>
          <a:off x="0" y="0"/>
          <a:ext cx="0" cy="0"/>
          <a:chOff x="0" y="0"/>
          <a:chExt cx="0" cy="0"/>
        </a:xfrm>
      </p:grpSpPr>
      <p:sp>
        <p:nvSpPr>
          <p:cNvPr id="168" name="Google Shape;168;g3ba0e42df75_0_73:notes">
            <a:extLst>
              <a:ext uri="{FF2B5EF4-FFF2-40B4-BE49-F238E27FC236}">
                <a16:creationId xmlns:a16="http://schemas.microsoft.com/office/drawing/2014/main" id="{D71AF21E-8900-29D2-9063-089DE2DA89DF}"/>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ba0e42df75_0_73:notes">
            <a:extLst>
              <a:ext uri="{FF2B5EF4-FFF2-40B4-BE49-F238E27FC236}">
                <a16:creationId xmlns:a16="http://schemas.microsoft.com/office/drawing/2014/main" id="{8DB6F63A-EB75-8340-AC97-F8FBABF9AB84}"/>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SPPAM still needs work, but I am more interested in the design trajectory SPPAM took compared to AMPM and SPP.</a:t>
            </a:r>
            <a:br>
              <a:rPr lang="en-US" dirty="0"/>
            </a:br>
            <a:r>
              <a:rPr lang="en-US" dirty="0"/>
              <a:t>You might have heard me mention history multiple times throughout this presentation.</a:t>
            </a:r>
            <a:br>
              <a:rPr lang="en-US" dirty="0"/>
            </a:br>
            <a:r>
              <a:rPr lang="en-US" dirty="0"/>
              <a:t>Branch prediction deals a lot with making single bit predictions from histories and other information.</a:t>
            </a:r>
            <a:br>
              <a:rPr lang="en-US" dirty="0"/>
            </a:br>
            <a:r>
              <a:rPr lang="en-US" dirty="0"/>
              <a:t>I believe that there are many improvements that can be made to SPPAM by taking in those ideas – not only is there a lot of work on these strategies but we know how to build them.</a:t>
            </a:r>
          </a:p>
          <a:p>
            <a:pPr marL="0" indent="0">
              <a:buNone/>
            </a:pPr>
            <a:r>
              <a:rPr lang="en-US" dirty="0"/>
              <a:t>It is enticing to believe that branch prediction designs could be made into prefetchers with the right techniques.</a:t>
            </a:r>
            <a:endParaRPr dirty="0"/>
          </a:p>
        </p:txBody>
      </p:sp>
    </p:spTree>
    <p:extLst>
      <p:ext uri="{BB962C8B-B14F-4D97-AF65-F5344CB8AC3E}">
        <p14:creationId xmlns:p14="http://schemas.microsoft.com/office/powerpoint/2010/main" val="210724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ECE3BDDA-DE6B-8C55-D625-296D28F156C3}"/>
            </a:ext>
          </a:extLst>
        </p:cNvPr>
        <p:cNvGrpSpPr/>
        <p:nvPr/>
      </p:nvGrpSpPr>
      <p:grpSpPr>
        <a:xfrm>
          <a:off x="0" y="0"/>
          <a:ext cx="0" cy="0"/>
          <a:chOff x="0" y="0"/>
          <a:chExt cx="0" cy="0"/>
        </a:xfrm>
      </p:grpSpPr>
      <p:sp>
        <p:nvSpPr>
          <p:cNvPr id="168" name="Google Shape;168;g3ba0e42df75_0_73:notes">
            <a:extLst>
              <a:ext uri="{FF2B5EF4-FFF2-40B4-BE49-F238E27FC236}">
                <a16:creationId xmlns:a16="http://schemas.microsoft.com/office/drawing/2014/main" id="{B67BF616-D485-0FF3-0170-01AB80E28A4D}"/>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ba0e42df75_0_73:notes">
            <a:extLst>
              <a:ext uri="{FF2B5EF4-FFF2-40B4-BE49-F238E27FC236}">
                <a16:creationId xmlns:a16="http://schemas.microsoft.com/office/drawing/2014/main" id="{B9C891BF-675A-C89C-8F82-EFC341E68021}"/>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SPPAM still needs work, but I am more interested in the design trajectory SPPAM took compared to AMPM and SPP.</a:t>
            </a:r>
            <a:br>
              <a:rPr lang="en-US" dirty="0"/>
            </a:br>
            <a:r>
              <a:rPr lang="en-US" dirty="0"/>
              <a:t>You might have heard me mention history multiple times throughout this presentation.</a:t>
            </a:r>
            <a:br>
              <a:rPr lang="en-US" dirty="0"/>
            </a:br>
            <a:r>
              <a:rPr lang="en-US" dirty="0"/>
              <a:t>Branch prediction deals a lot with making single bit predictions from histories and other information.</a:t>
            </a:r>
            <a:br>
              <a:rPr lang="en-US" dirty="0"/>
            </a:br>
            <a:r>
              <a:rPr lang="en-US" dirty="0"/>
              <a:t>I believe that there are many improvements that can be made to SPPAM by taking in those ideas – not only is there a lot of work on these strategies but we know how to build them.</a:t>
            </a:r>
          </a:p>
          <a:p>
            <a:pPr marL="0" indent="0">
              <a:buNone/>
            </a:pPr>
            <a:r>
              <a:rPr lang="en-US" dirty="0"/>
              <a:t>It is enticing to believe that branch prediction designs could be made into prefetchers with the right techniques.</a:t>
            </a:r>
            <a:endParaRPr dirty="0"/>
          </a:p>
        </p:txBody>
      </p:sp>
    </p:spTree>
    <p:extLst>
      <p:ext uri="{BB962C8B-B14F-4D97-AF65-F5344CB8AC3E}">
        <p14:creationId xmlns:p14="http://schemas.microsoft.com/office/powerpoint/2010/main" val="423840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EAEFE13A-5343-47A5-DEFB-6F457E972EBF}"/>
            </a:ext>
          </a:extLst>
        </p:cNvPr>
        <p:cNvGrpSpPr/>
        <p:nvPr/>
      </p:nvGrpSpPr>
      <p:grpSpPr>
        <a:xfrm>
          <a:off x="0" y="0"/>
          <a:ext cx="0" cy="0"/>
          <a:chOff x="0" y="0"/>
          <a:chExt cx="0" cy="0"/>
        </a:xfrm>
      </p:grpSpPr>
      <p:sp>
        <p:nvSpPr>
          <p:cNvPr id="91" name="Google Shape;91;g3ba0e42df75_0_18:notes">
            <a:extLst>
              <a:ext uri="{FF2B5EF4-FFF2-40B4-BE49-F238E27FC236}">
                <a16:creationId xmlns:a16="http://schemas.microsoft.com/office/drawing/2014/main" id="{687DFAA0-3B58-EA58-C4A0-D7EACC44E5A6}"/>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a0e42df75_0_18:notes">
            <a:extLst>
              <a:ext uri="{FF2B5EF4-FFF2-40B4-BE49-F238E27FC236}">
                <a16:creationId xmlns:a16="http://schemas.microsoft.com/office/drawing/2014/main" id="{4FF49206-86E1-6B7D-1C3E-9B61B93C360E}"/>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There is no shortage of different prefetcher designs.</a:t>
            </a:r>
            <a:br>
              <a:rPr lang="en-US" dirty="0"/>
            </a:br>
            <a:r>
              <a:rPr lang="en-US" dirty="0"/>
              <a:t>AMPM and SPP are two well-established technique. Both have seen implementations in real processors, with AMPM being associated with both the L1D and L2C, and SPP/PPF being a pure L2C prefetcher.</a:t>
            </a:r>
            <a:br>
              <a:rPr lang="en-US" dirty="0"/>
            </a:br>
            <a:endParaRPr dirty="0"/>
          </a:p>
        </p:txBody>
      </p:sp>
    </p:spTree>
    <p:extLst>
      <p:ext uri="{BB962C8B-B14F-4D97-AF65-F5344CB8AC3E}">
        <p14:creationId xmlns:p14="http://schemas.microsoft.com/office/powerpoint/2010/main" val="219681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155A50E8-926B-F40C-452F-D3EBA42DF6F4}"/>
            </a:ext>
          </a:extLst>
        </p:cNvPr>
        <p:cNvGrpSpPr/>
        <p:nvPr/>
      </p:nvGrpSpPr>
      <p:grpSpPr>
        <a:xfrm>
          <a:off x="0" y="0"/>
          <a:ext cx="0" cy="0"/>
          <a:chOff x="0" y="0"/>
          <a:chExt cx="0" cy="0"/>
        </a:xfrm>
      </p:grpSpPr>
      <p:sp>
        <p:nvSpPr>
          <p:cNvPr id="91" name="Google Shape;91;g3ba0e42df75_0_18:notes">
            <a:extLst>
              <a:ext uri="{FF2B5EF4-FFF2-40B4-BE49-F238E27FC236}">
                <a16:creationId xmlns:a16="http://schemas.microsoft.com/office/drawing/2014/main" id="{3AA1E6C5-3DA2-41B4-C777-209CE5B00CE4}"/>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a0e42df75_0_18:notes">
            <a:extLst>
              <a:ext uri="{FF2B5EF4-FFF2-40B4-BE49-F238E27FC236}">
                <a16:creationId xmlns:a16="http://schemas.microsoft.com/office/drawing/2014/main" id="{33C5BF06-510C-7EBE-2AD2-D4CAB99E976D}"/>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These techniques each have flaws.</a:t>
            </a:r>
            <a:br>
              <a:rPr lang="en-US" dirty="0"/>
            </a:br>
            <a:br>
              <a:rPr lang="en-US" dirty="0"/>
            </a:br>
            <a:r>
              <a:rPr lang="en-US" dirty="0"/>
              <a:t>AMPM is not a dynamic prefetcher – it uses a static set of patterns which is helpful for it’s consistent behavior but means it may fail to exploit readily-apparent patterns.</a:t>
            </a:r>
            <a:br>
              <a:rPr lang="en-US" dirty="0"/>
            </a:br>
            <a:r>
              <a:rPr lang="en-US" dirty="0"/>
              <a:t>SPP (PPF) is susceptible to pattern noise which means that when reordering within the core becomes high, SPP can have trouble learning.</a:t>
            </a:r>
            <a:br>
              <a:rPr lang="en-US" dirty="0"/>
            </a:br>
            <a:br>
              <a:rPr lang="en-US" dirty="0"/>
            </a:br>
            <a:r>
              <a:rPr lang="en-US" dirty="0"/>
              <a:t>Both prefetchers perform well – they perform within a percent of each other when paired with Berti.</a:t>
            </a:r>
            <a:br>
              <a:rPr lang="en-US" dirty="0"/>
            </a:br>
            <a:r>
              <a:rPr lang="en-US" dirty="0"/>
              <a:t>On the right, the speedups of some of the previous DPC champions compared with these. This was calculated on our own internal set of traces rather than the DPC4 trace set.</a:t>
            </a:r>
            <a:br>
              <a:rPr lang="en-US" dirty="0"/>
            </a:br>
            <a:r>
              <a:rPr lang="en-US" dirty="0"/>
              <a:t>This included SPEC2006, SPEC2017, GAPs, and </a:t>
            </a:r>
            <a:r>
              <a:rPr lang="en-US" dirty="0" err="1"/>
              <a:t>XSBench</a:t>
            </a:r>
            <a:r>
              <a:rPr lang="en-US" dirty="0"/>
              <a:t> as the target workloads.</a:t>
            </a:r>
            <a:br>
              <a:rPr lang="en-US" dirty="0"/>
            </a:br>
            <a:endParaRPr dirty="0"/>
          </a:p>
        </p:txBody>
      </p:sp>
    </p:spTree>
    <p:extLst>
      <p:ext uri="{BB962C8B-B14F-4D97-AF65-F5344CB8AC3E}">
        <p14:creationId xmlns:p14="http://schemas.microsoft.com/office/powerpoint/2010/main" val="403433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78545A9-8A14-AD97-F5B5-D965811E9315}"/>
            </a:ext>
          </a:extLst>
        </p:cNvPr>
        <p:cNvGrpSpPr/>
        <p:nvPr/>
      </p:nvGrpSpPr>
      <p:grpSpPr>
        <a:xfrm>
          <a:off x="0" y="0"/>
          <a:ext cx="0" cy="0"/>
          <a:chOff x="0" y="0"/>
          <a:chExt cx="0" cy="0"/>
        </a:xfrm>
      </p:grpSpPr>
      <p:sp>
        <p:nvSpPr>
          <p:cNvPr id="97" name="Google Shape;97;g3ba0e42df75_0_5:notes">
            <a:extLst>
              <a:ext uri="{FF2B5EF4-FFF2-40B4-BE49-F238E27FC236}">
                <a16:creationId xmlns:a16="http://schemas.microsoft.com/office/drawing/2014/main" id="{AA5E6C76-C1FA-E46F-3E35-9EFD96571939}"/>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ba0e42df75_0_5:notes">
            <a:extLst>
              <a:ext uri="{FF2B5EF4-FFF2-40B4-BE49-F238E27FC236}">
                <a16:creationId xmlns:a16="http://schemas.microsoft.com/office/drawing/2014/main" id="{21F0670E-D0B8-4655-E3F6-E727F564CE28}"/>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AMPM divides the address space into regions, typically pages though for some variants like virtually-addressed AMPM these regions could be sized arbitrarily large.</a:t>
            </a:r>
            <a:br>
              <a:rPr lang="en-US" dirty="0"/>
            </a:br>
            <a:r>
              <a:rPr lang="en-US" dirty="0"/>
              <a:t>Within these regions, we can use bitmaps to indicates which blocks have been accessed and which have been prefetched.</a:t>
            </a:r>
            <a:br>
              <a:rPr lang="en-US" dirty="0"/>
            </a:br>
            <a:br>
              <a:rPr lang="en-US" dirty="0"/>
            </a:br>
            <a:r>
              <a:rPr lang="en-US" dirty="0"/>
              <a:t>If AMPM recognizes a pattern emerging within the access map, it can prefetch based on that pattern.</a:t>
            </a:r>
            <a:br>
              <a:rPr lang="en-US" dirty="0"/>
            </a:br>
            <a:r>
              <a:rPr lang="en-US" dirty="0"/>
              <a:t>The prefetch map is useful, since it prevents prefetched blocks from being reissued. This is a good filtering technique, and one we utilize heavily for our prefetcher.</a:t>
            </a:r>
            <a:endParaRPr dirty="0"/>
          </a:p>
        </p:txBody>
      </p:sp>
    </p:spTree>
    <p:extLst>
      <p:ext uri="{BB962C8B-B14F-4D97-AF65-F5344CB8AC3E}">
        <p14:creationId xmlns:p14="http://schemas.microsoft.com/office/powerpoint/2010/main" val="1130002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ba0e42df75_0_5: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ba0e42df75_0_5: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AMPM can be visualized as having this monolithic region table structure which stores all our recently used regions in a set-associative fashion.</a:t>
            </a:r>
          </a:p>
          <a:p>
            <a:pPr marL="0" indent="0">
              <a:buNone/>
            </a:pPr>
            <a:r>
              <a:rPr lang="en-US" dirty="0"/>
              <a:t>For any access, AMPM identifies the region and will look up it’s entry in the table and mark the offset in that region as being used.</a:t>
            </a:r>
            <a:br>
              <a:rPr lang="en-US" dirty="0"/>
            </a:br>
            <a:endParaRPr lang="en-US" dirty="0"/>
          </a:p>
          <a:p>
            <a:pPr marL="0" indent="0">
              <a:buNone/>
            </a:pPr>
            <a:r>
              <a:rPr lang="en-US" dirty="0"/>
              <a:t>So here, address hex 0xaa003 will go to region 0xaa and mark the offset of 0x3.</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CBFD1D7-7512-EBE1-FD40-9D66B880A7E9}"/>
            </a:ext>
          </a:extLst>
        </p:cNvPr>
        <p:cNvGrpSpPr/>
        <p:nvPr/>
      </p:nvGrpSpPr>
      <p:grpSpPr>
        <a:xfrm>
          <a:off x="0" y="0"/>
          <a:ext cx="0" cy="0"/>
          <a:chOff x="0" y="0"/>
          <a:chExt cx="0" cy="0"/>
        </a:xfrm>
      </p:grpSpPr>
      <p:sp>
        <p:nvSpPr>
          <p:cNvPr id="97" name="Google Shape;97;g3ba0e42df75_0_5:notes">
            <a:extLst>
              <a:ext uri="{FF2B5EF4-FFF2-40B4-BE49-F238E27FC236}">
                <a16:creationId xmlns:a16="http://schemas.microsoft.com/office/drawing/2014/main" id="{0DA6C6EE-EEF1-9B6D-2BE2-FDFD3E6D990C}"/>
              </a:ext>
            </a:extLst>
          </p:cNvPr>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ba0e42df75_0_5:notes">
            <a:extLst>
              <a:ext uri="{FF2B5EF4-FFF2-40B4-BE49-F238E27FC236}">
                <a16:creationId xmlns:a16="http://schemas.microsoft.com/office/drawing/2014/main" id="{4B30D676-BBE7-3F1E-82C5-AE5F8E7E3E2A}"/>
              </a:ext>
            </a:extLst>
          </p:cNvPr>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Each time AMPM is setting a bit here in the access map, it is also checking for a pattern to emerge.</a:t>
            </a:r>
            <a:br>
              <a:rPr lang="en-US" dirty="0"/>
            </a:br>
            <a:r>
              <a:rPr lang="en-US" dirty="0"/>
              <a:t>The variant that ships with </a:t>
            </a:r>
            <a:r>
              <a:rPr lang="en-US" dirty="0" err="1"/>
              <a:t>ChampSim</a:t>
            </a:r>
            <a:r>
              <a:rPr lang="en-US" dirty="0"/>
              <a:t> actually has only one pattern that it recognizes – 111. In this case when AMPM recognizes the pattern, it can choose which blocks it wants to prefetch.</a:t>
            </a:r>
          </a:p>
          <a:p>
            <a:pPr marL="0" indent="0">
              <a:buNone/>
            </a:pPr>
            <a:r>
              <a:rPr lang="en-US" dirty="0"/>
              <a:t>You can think of this as taking in a history of 111 and then predicted the next N blocks, whether that would be a 2-bit prediction of 10 or a three bit prediction of 101, </a:t>
            </a:r>
            <a:r>
              <a:rPr lang="en-US" dirty="0" err="1"/>
              <a:t>etc</a:t>
            </a:r>
            <a:r>
              <a:rPr lang="en-US" dirty="0"/>
              <a:t>…</a:t>
            </a:r>
            <a:br>
              <a:rPr lang="en-US" dirty="0"/>
            </a:br>
            <a:br>
              <a:rPr lang="en-US" dirty="0"/>
            </a:br>
            <a:r>
              <a:rPr lang="en-US" dirty="0"/>
              <a:t>AMPM is going to only prefetch those lines not previously prefetched, so these predicted patterns will be marked and not re-fetched within the prefetch map for the region.</a:t>
            </a:r>
            <a:br>
              <a:rPr lang="en-US" dirty="0"/>
            </a:br>
            <a:r>
              <a:rPr lang="en-US" dirty="0"/>
              <a:t>This independent tracking of the two prevents a runaway effect, where AMPM’s prefetches trigger patterns which trigger prefetches which trigger patterns and so on.</a:t>
            </a:r>
          </a:p>
        </p:txBody>
      </p:sp>
    </p:spTree>
    <p:extLst>
      <p:ext uri="{BB962C8B-B14F-4D97-AF65-F5344CB8AC3E}">
        <p14:creationId xmlns:p14="http://schemas.microsoft.com/office/powerpoint/2010/main" val="64009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ba0e42df75_0_28:notes"/>
          <p:cNvSpPr>
            <a:spLocks noGrp="1" noRot="1" noChangeAspect="1"/>
          </p:cNvSpPr>
          <p:nvPr>
            <p:ph type="sldImg" idx="2"/>
          </p:nvPr>
        </p:nvSpPr>
        <p:spPr>
          <a:xfrm>
            <a:off x="420688" y="703263"/>
            <a:ext cx="6257925"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ba0e42df75_0_28:notes"/>
          <p:cNvSpPr txBox="1">
            <a:spLocks noGrp="1"/>
          </p:cNvSpPr>
          <p:nvPr>
            <p:ph type="body" idx="1"/>
          </p:nvPr>
        </p:nvSpPr>
        <p:spPr>
          <a:xfrm>
            <a:off x="709930" y="4458018"/>
            <a:ext cx="5679440" cy="4223385"/>
          </a:xfrm>
          <a:prstGeom prst="rect">
            <a:avLst/>
          </a:prstGeom>
        </p:spPr>
        <p:txBody>
          <a:bodyPr spcFirstLastPara="1" wrap="square" lIns="94177" tIns="94177" rIns="94177" bIns="94177" anchor="t" anchorCtr="0">
            <a:noAutofit/>
          </a:bodyPr>
          <a:lstStyle/>
          <a:p>
            <a:pPr marL="0" indent="0">
              <a:buNone/>
            </a:pPr>
            <a:r>
              <a:rPr lang="en-US" dirty="0"/>
              <a:t>SPP – The signature path prefetcher – Is another prefetcher – far more recent and it came out of our research group a while back.</a:t>
            </a:r>
            <a:br>
              <a:rPr lang="en-US" dirty="0"/>
            </a:br>
            <a:r>
              <a:rPr lang="en-US" dirty="0"/>
              <a:t>When all the technical talk is put aside, SPP is actually very similar to AMPM and could be thought of as another flavor of the same technique.</a:t>
            </a:r>
            <a:br>
              <a:rPr lang="en-US" dirty="0"/>
            </a:br>
            <a:br>
              <a:rPr lang="en-US" dirty="0"/>
            </a:br>
            <a:r>
              <a:rPr lang="en-US" dirty="0"/>
              <a:t>Instead of access maps, SPP stores only a short delta history (signature) for each region. The delta signature is short, but descriptive as it tells the last 3 signed jumps (deltas) the region took within it’s boundaries.</a:t>
            </a:r>
            <a:br>
              <a:rPr lang="en-US" dirty="0"/>
            </a:br>
            <a:r>
              <a:rPr lang="en-US" dirty="0"/>
              <a:t>This is far more space-efficient than an access map, assuming that we are dealing with a relatively short signature.</a:t>
            </a:r>
          </a:p>
          <a:p>
            <a:pPr marL="0" indent="0">
              <a:buNone/>
            </a:pPr>
            <a:endParaRPr lang="en-US" dirty="0"/>
          </a:p>
          <a:p>
            <a:pPr marL="0" indent="0">
              <a:buNone/>
            </a:pPr>
            <a:r>
              <a:rPr lang="en-US" dirty="0"/>
              <a:t>The main difference besides the difference in region history tracking is the patterns themselves.</a:t>
            </a:r>
            <a:br>
              <a:rPr lang="en-US" dirty="0"/>
            </a:br>
            <a:r>
              <a:rPr lang="en-US" dirty="0"/>
              <a:t>AMPM uses a pre-encoded catalogue of patterns, while SPP learns patterns from repeated signatures.</a:t>
            </a:r>
          </a:p>
          <a:p>
            <a:pPr marL="0" indent="0">
              <a:buNone/>
            </a:pPr>
            <a:r>
              <a:rPr lang="en-US" dirty="0"/>
              <a:t>SPP will tally the occurrences of signatures, say a signature of [1,1,1] which leads to a signature of [1,1,2]. This indicates that a delta of 2 should be predicted for the signature [1,1,1].</a:t>
            </a:r>
            <a:br>
              <a:rPr lang="en-US" dirty="0"/>
            </a:br>
            <a:r>
              <a:rPr lang="en-US" dirty="0"/>
              <a:t>The pattern table will encode this information, and allow SPP to make the best prediction choice for the workload.</a:t>
            </a:r>
          </a:p>
          <a:p>
            <a:pPr marL="0" indent="0">
              <a:buNone/>
            </a:pPr>
            <a:endParaRPr lang="en-US" dirty="0"/>
          </a:p>
          <a:p>
            <a:pPr marL="0" indent="0">
              <a:buNone/>
            </a:pPr>
            <a:r>
              <a:rPr lang="en-US" dirty="0"/>
              <a:t>Filtering through SPP is done block-wise instead of by access map, and this filter prevents recently prefetched blocks from being </a:t>
            </a:r>
            <a:r>
              <a:rPr lang="en-US" dirty="0" err="1"/>
              <a:t>reprefetched</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Divider - White"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4500"/>
              <a:buFont typeface="Work Sans Black"/>
              <a:buNone/>
              <a:defRPr sz="45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2"/>
              </a:buClr>
              <a:buSzPts val="1800"/>
              <a:buNone/>
              <a:defRPr sz="1800">
                <a:solidFill>
                  <a:schemeClr val="dk2"/>
                </a:solidFill>
              </a:defRPr>
            </a:lvl1pPr>
            <a:lvl2pPr marL="914400" lvl="1" indent="-228600" algn="l">
              <a:lnSpc>
                <a:spcPct val="90000"/>
              </a:lnSpc>
              <a:spcBef>
                <a:spcPts val="400"/>
              </a:spcBef>
              <a:spcAft>
                <a:spcPts val="0"/>
              </a:spcAft>
              <a:buClr>
                <a:srgbClr val="777777"/>
              </a:buClr>
              <a:buSzPts val="1500"/>
              <a:buNone/>
              <a:defRPr sz="1500">
                <a:solidFill>
                  <a:srgbClr val="777777"/>
                </a:solidFill>
              </a:defRPr>
            </a:lvl2pPr>
            <a:lvl3pPr marL="1371600" lvl="2" indent="-228600" algn="l">
              <a:lnSpc>
                <a:spcPct val="90000"/>
              </a:lnSpc>
              <a:spcBef>
                <a:spcPts val="400"/>
              </a:spcBef>
              <a:spcAft>
                <a:spcPts val="0"/>
              </a:spcAft>
              <a:buClr>
                <a:srgbClr val="777777"/>
              </a:buClr>
              <a:buSzPts val="1400"/>
              <a:buNone/>
              <a:defRPr sz="1400">
                <a:solidFill>
                  <a:srgbClr val="777777"/>
                </a:solidFill>
              </a:defRPr>
            </a:lvl3pPr>
            <a:lvl4pPr marL="1828800" lvl="3" indent="-228600" algn="l">
              <a:lnSpc>
                <a:spcPct val="90000"/>
              </a:lnSpc>
              <a:spcBef>
                <a:spcPts val="400"/>
              </a:spcBef>
              <a:spcAft>
                <a:spcPts val="0"/>
              </a:spcAft>
              <a:buClr>
                <a:srgbClr val="777777"/>
              </a:buClr>
              <a:buSzPts val="1200"/>
              <a:buNone/>
              <a:defRPr sz="1200">
                <a:solidFill>
                  <a:srgbClr val="777777"/>
                </a:solidFill>
              </a:defRPr>
            </a:lvl4pPr>
            <a:lvl5pPr marL="2286000" lvl="4" indent="-228600" algn="l">
              <a:lnSpc>
                <a:spcPct val="90000"/>
              </a:lnSpc>
              <a:spcBef>
                <a:spcPts val="400"/>
              </a:spcBef>
              <a:spcAft>
                <a:spcPts val="0"/>
              </a:spcAft>
              <a:buClr>
                <a:srgbClr val="777777"/>
              </a:buClr>
              <a:buSzPts val="1200"/>
              <a:buNone/>
              <a:defRPr sz="1200">
                <a:solidFill>
                  <a:srgbClr val="777777"/>
                </a:solidFill>
              </a:defRPr>
            </a:lvl5pPr>
            <a:lvl6pPr marL="2743200" lvl="5" indent="-228600" algn="l">
              <a:lnSpc>
                <a:spcPct val="90000"/>
              </a:lnSpc>
              <a:spcBef>
                <a:spcPts val="400"/>
              </a:spcBef>
              <a:spcAft>
                <a:spcPts val="0"/>
              </a:spcAft>
              <a:buClr>
                <a:srgbClr val="777777"/>
              </a:buClr>
              <a:buSzPts val="1200"/>
              <a:buNone/>
              <a:defRPr sz="1200">
                <a:solidFill>
                  <a:srgbClr val="777777"/>
                </a:solidFill>
              </a:defRPr>
            </a:lvl6pPr>
            <a:lvl7pPr marL="3200400" lvl="6" indent="-228600" algn="l">
              <a:lnSpc>
                <a:spcPct val="90000"/>
              </a:lnSpc>
              <a:spcBef>
                <a:spcPts val="400"/>
              </a:spcBef>
              <a:spcAft>
                <a:spcPts val="0"/>
              </a:spcAft>
              <a:buClr>
                <a:srgbClr val="777777"/>
              </a:buClr>
              <a:buSzPts val="1200"/>
              <a:buNone/>
              <a:defRPr sz="1200">
                <a:solidFill>
                  <a:srgbClr val="777777"/>
                </a:solidFill>
              </a:defRPr>
            </a:lvl7pPr>
            <a:lvl8pPr marL="3657600" lvl="7" indent="-228600" algn="l">
              <a:lnSpc>
                <a:spcPct val="90000"/>
              </a:lnSpc>
              <a:spcBef>
                <a:spcPts val="400"/>
              </a:spcBef>
              <a:spcAft>
                <a:spcPts val="0"/>
              </a:spcAft>
              <a:buClr>
                <a:srgbClr val="777777"/>
              </a:buClr>
              <a:buSzPts val="1200"/>
              <a:buNone/>
              <a:defRPr sz="1200">
                <a:solidFill>
                  <a:srgbClr val="777777"/>
                </a:solidFill>
              </a:defRPr>
            </a:lvl8pPr>
            <a:lvl9pPr marL="4114800" lvl="8" indent="-228600" algn="l">
              <a:lnSpc>
                <a:spcPct val="90000"/>
              </a:lnSpc>
              <a:spcBef>
                <a:spcPts val="400"/>
              </a:spcBef>
              <a:spcAft>
                <a:spcPts val="0"/>
              </a:spcAft>
              <a:buClr>
                <a:srgbClr val="777777"/>
              </a:buClr>
              <a:buSzPts val="1200"/>
              <a:buNone/>
              <a:defRPr sz="1200">
                <a:solidFill>
                  <a:srgbClr val="777777"/>
                </a:solidFill>
              </a:defRPr>
            </a:lvl9pPr>
          </a:lstStyle>
          <a:p>
            <a:endParaRPr/>
          </a:p>
        </p:txBody>
      </p:sp>
      <p:pic>
        <p:nvPicPr>
          <p:cNvPr id="59" name="Google Shape;59;p14" descr="A logo of a college&#10;&#10;AI-generated content may be incorrect."/>
          <p:cNvPicPr preferRelativeResize="0"/>
          <p:nvPr/>
        </p:nvPicPr>
        <p:blipFill rotWithShape="1">
          <a:blip r:embed="rId2">
            <a:alphaModFix/>
          </a:blip>
          <a:srcRect/>
          <a:stretch/>
        </p:blipFill>
        <p:spPr>
          <a:xfrm>
            <a:off x="8103394" y="166940"/>
            <a:ext cx="812006" cy="81200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Divider - Gray">
  <p:cSld name="Section Divider - Gray">
    <p:bg>
      <p:bgPr>
        <a:solidFill>
          <a:srgbClr val="EAEAEA"/>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4500"/>
              <a:buFont typeface="Work Sans Black"/>
              <a:buNone/>
              <a:defRPr sz="45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2"/>
              </a:buClr>
              <a:buSzPts val="1800"/>
              <a:buNone/>
              <a:defRPr sz="1800">
                <a:solidFill>
                  <a:schemeClr val="dk2"/>
                </a:solidFill>
              </a:defRPr>
            </a:lvl1pPr>
            <a:lvl2pPr marL="914400" lvl="1" indent="-228600" algn="l">
              <a:lnSpc>
                <a:spcPct val="90000"/>
              </a:lnSpc>
              <a:spcBef>
                <a:spcPts val="400"/>
              </a:spcBef>
              <a:spcAft>
                <a:spcPts val="0"/>
              </a:spcAft>
              <a:buClr>
                <a:srgbClr val="777777"/>
              </a:buClr>
              <a:buSzPts val="1500"/>
              <a:buNone/>
              <a:defRPr sz="1500">
                <a:solidFill>
                  <a:srgbClr val="777777"/>
                </a:solidFill>
              </a:defRPr>
            </a:lvl2pPr>
            <a:lvl3pPr marL="1371600" lvl="2" indent="-228600" algn="l">
              <a:lnSpc>
                <a:spcPct val="90000"/>
              </a:lnSpc>
              <a:spcBef>
                <a:spcPts val="400"/>
              </a:spcBef>
              <a:spcAft>
                <a:spcPts val="0"/>
              </a:spcAft>
              <a:buClr>
                <a:srgbClr val="777777"/>
              </a:buClr>
              <a:buSzPts val="1400"/>
              <a:buNone/>
              <a:defRPr sz="1400">
                <a:solidFill>
                  <a:srgbClr val="777777"/>
                </a:solidFill>
              </a:defRPr>
            </a:lvl3pPr>
            <a:lvl4pPr marL="1828800" lvl="3" indent="-228600" algn="l">
              <a:lnSpc>
                <a:spcPct val="90000"/>
              </a:lnSpc>
              <a:spcBef>
                <a:spcPts val="400"/>
              </a:spcBef>
              <a:spcAft>
                <a:spcPts val="0"/>
              </a:spcAft>
              <a:buClr>
                <a:srgbClr val="777777"/>
              </a:buClr>
              <a:buSzPts val="1200"/>
              <a:buNone/>
              <a:defRPr sz="1200">
                <a:solidFill>
                  <a:srgbClr val="777777"/>
                </a:solidFill>
              </a:defRPr>
            </a:lvl4pPr>
            <a:lvl5pPr marL="2286000" lvl="4" indent="-228600" algn="l">
              <a:lnSpc>
                <a:spcPct val="90000"/>
              </a:lnSpc>
              <a:spcBef>
                <a:spcPts val="400"/>
              </a:spcBef>
              <a:spcAft>
                <a:spcPts val="0"/>
              </a:spcAft>
              <a:buClr>
                <a:srgbClr val="777777"/>
              </a:buClr>
              <a:buSzPts val="1200"/>
              <a:buNone/>
              <a:defRPr sz="1200">
                <a:solidFill>
                  <a:srgbClr val="777777"/>
                </a:solidFill>
              </a:defRPr>
            </a:lvl5pPr>
            <a:lvl6pPr marL="2743200" lvl="5" indent="-228600" algn="l">
              <a:lnSpc>
                <a:spcPct val="90000"/>
              </a:lnSpc>
              <a:spcBef>
                <a:spcPts val="400"/>
              </a:spcBef>
              <a:spcAft>
                <a:spcPts val="0"/>
              </a:spcAft>
              <a:buClr>
                <a:srgbClr val="777777"/>
              </a:buClr>
              <a:buSzPts val="1200"/>
              <a:buNone/>
              <a:defRPr sz="1200">
                <a:solidFill>
                  <a:srgbClr val="777777"/>
                </a:solidFill>
              </a:defRPr>
            </a:lvl6pPr>
            <a:lvl7pPr marL="3200400" lvl="6" indent="-228600" algn="l">
              <a:lnSpc>
                <a:spcPct val="90000"/>
              </a:lnSpc>
              <a:spcBef>
                <a:spcPts val="400"/>
              </a:spcBef>
              <a:spcAft>
                <a:spcPts val="0"/>
              </a:spcAft>
              <a:buClr>
                <a:srgbClr val="777777"/>
              </a:buClr>
              <a:buSzPts val="1200"/>
              <a:buNone/>
              <a:defRPr sz="1200">
                <a:solidFill>
                  <a:srgbClr val="777777"/>
                </a:solidFill>
              </a:defRPr>
            </a:lvl7pPr>
            <a:lvl8pPr marL="3657600" lvl="7" indent="-228600" algn="l">
              <a:lnSpc>
                <a:spcPct val="90000"/>
              </a:lnSpc>
              <a:spcBef>
                <a:spcPts val="400"/>
              </a:spcBef>
              <a:spcAft>
                <a:spcPts val="0"/>
              </a:spcAft>
              <a:buClr>
                <a:srgbClr val="777777"/>
              </a:buClr>
              <a:buSzPts val="1200"/>
              <a:buNone/>
              <a:defRPr sz="1200">
                <a:solidFill>
                  <a:srgbClr val="777777"/>
                </a:solidFill>
              </a:defRPr>
            </a:lvl8pPr>
            <a:lvl9pPr marL="4114800" lvl="8" indent="-228600" algn="l">
              <a:lnSpc>
                <a:spcPct val="90000"/>
              </a:lnSpc>
              <a:spcBef>
                <a:spcPts val="400"/>
              </a:spcBef>
              <a:spcAft>
                <a:spcPts val="0"/>
              </a:spcAft>
              <a:buClr>
                <a:srgbClr val="777777"/>
              </a:buClr>
              <a:buSzPts val="1200"/>
              <a:buNone/>
              <a:defRPr sz="1200">
                <a:solidFill>
                  <a:srgbClr val="777777"/>
                </a:solidFill>
              </a:defRPr>
            </a:lvl9pPr>
          </a:lstStyle>
          <a:p>
            <a:endParaRPr/>
          </a:p>
        </p:txBody>
      </p:sp>
      <p:pic>
        <p:nvPicPr>
          <p:cNvPr id="63" name="Google Shape;63;p15" descr="A logo of a college&#10;&#10;AI-generated content may be incorrect."/>
          <p:cNvPicPr preferRelativeResize="0"/>
          <p:nvPr/>
        </p:nvPicPr>
        <p:blipFill rotWithShape="1">
          <a:blip r:embed="rId2">
            <a:alphaModFix/>
          </a:blip>
          <a:srcRect/>
          <a:stretch/>
        </p:blipFill>
        <p:spPr>
          <a:xfrm>
            <a:off x="8103394" y="166940"/>
            <a:ext cx="812006" cy="81200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age quote">
  <p:cSld name="Full page quote">
    <p:bg>
      <p:bgPr>
        <a:solidFill>
          <a:schemeClr val="lt1"/>
        </a:solidFill>
        <a:effectLst/>
      </p:bgPr>
    </p:bg>
    <p:spTree>
      <p:nvGrpSpPr>
        <p:cNvPr id="1" name="Shape 64"/>
        <p:cNvGrpSpPr/>
        <p:nvPr/>
      </p:nvGrpSpPr>
      <p:grpSpPr>
        <a:xfrm>
          <a:off x="0" y="0"/>
          <a:ext cx="0" cy="0"/>
          <a:chOff x="0" y="0"/>
          <a:chExt cx="0" cy="0"/>
        </a:xfrm>
      </p:grpSpPr>
      <p:pic>
        <p:nvPicPr>
          <p:cNvPr id="65" name="Google Shape;65;p16" descr="A logo of a college&#10;&#10;AI-generated content may be incorrect."/>
          <p:cNvPicPr preferRelativeResize="0"/>
          <p:nvPr/>
        </p:nvPicPr>
        <p:blipFill rotWithShape="1">
          <a:blip r:embed="rId2">
            <a:alphaModFix/>
          </a:blip>
          <a:srcRect/>
          <a:stretch/>
        </p:blipFill>
        <p:spPr>
          <a:xfrm>
            <a:off x="8103394" y="166940"/>
            <a:ext cx="812006" cy="812006"/>
          </a:xfrm>
          <a:prstGeom prst="rect">
            <a:avLst/>
          </a:prstGeom>
          <a:noFill/>
          <a:ln>
            <a:noFill/>
          </a:ln>
        </p:spPr>
      </p:pic>
      <p:sp>
        <p:nvSpPr>
          <p:cNvPr id="66" name="Google Shape;66;p16"/>
          <p:cNvSpPr txBox="1">
            <a:spLocks noGrp="1"/>
          </p:cNvSpPr>
          <p:nvPr>
            <p:ph type="body" idx="1"/>
          </p:nvPr>
        </p:nvSpPr>
        <p:spPr>
          <a:xfrm>
            <a:off x="1375171" y="1360519"/>
            <a:ext cx="6393656" cy="2422461"/>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3600"/>
              <a:buNone/>
              <a:defRPr sz="3600" b="0" i="1">
                <a:solidFill>
                  <a:schemeClr val="dk2"/>
                </a:solidFill>
                <a:latin typeface="Work Sans Medium"/>
                <a:ea typeface="Work Sans Medium"/>
                <a:cs typeface="Work Sans Medium"/>
                <a:sym typeface="Work Sans Medium"/>
              </a:defRPr>
            </a:lvl1pPr>
            <a:lvl2pPr marL="914400" lvl="1" indent="-342900" algn="l">
              <a:lnSpc>
                <a:spcPct val="90000"/>
              </a:lnSpc>
              <a:spcBef>
                <a:spcPts val="400"/>
              </a:spcBef>
              <a:spcAft>
                <a:spcPts val="0"/>
              </a:spcAft>
              <a:buClr>
                <a:schemeClr val="lt2"/>
              </a:buClr>
              <a:buSzPts val="1800"/>
              <a:buChar char="•"/>
              <a:defRPr>
                <a:solidFill>
                  <a:schemeClr val="lt2"/>
                </a:solidFill>
              </a:defRPr>
            </a:lvl2pPr>
            <a:lvl3pPr marL="1371600" lvl="2" indent="-323850" algn="l">
              <a:lnSpc>
                <a:spcPct val="90000"/>
              </a:lnSpc>
              <a:spcBef>
                <a:spcPts val="400"/>
              </a:spcBef>
              <a:spcAft>
                <a:spcPts val="0"/>
              </a:spcAft>
              <a:buClr>
                <a:schemeClr val="lt2"/>
              </a:buClr>
              <a:buSzPts val="1500"/>
              <a:buChar char="•"/>
              <a:defRPr>
                <a:solidFill>
                  <a:schemeClr val="lt2"/>
                </a:solidFill>
              </a:defRPr>
            </a:lvl3pPr>
            <a:lvl4pPr marL="1828800" lvl="3" indent="-317500" algn="l">
              <a:lnSpc>
                <a:spcPct val="90000"/>
              </a:lnSpc>
              <a:spcBef>
                <a:spcPts val="400"/>
              </a:spcBef>
              <a:spcAft>
                <a:spcPts val="0"/>
              </a:spcAft>
              <a:buClr>
                <a:schemeClr val="lt2"/>
              </a:buClr>
              <a:buSzPts val="1400"/>
              <a:buChar char="•"/>
              <a:defRPr>
                <a:solidFill>
                  <a:schemeClr val="lt2"/>
                </a:solidFill>
              </a:defRPr>
            </a:lvl4pPr>
            <a:lvl5pPr marL="2286000" lvl="4" indent="-317500" algn="l">
              <a:lnSpc>
                <a:spcPct val="90000"/>
              </a:lnSpc>
              <a:spcBef>
                <a:spcPts val="400"/>
              </a:spcBef>
              <a:spcAft>
                <a:spcPts val="0"/>
              </a:spcAft>
              <a:buClr>
                <a:schemeClr val="lt2"/>
              </a:buClr>
              <a:buSzPts val="1400"/>
              <a:buChar char="•"/>
              <a:defRPr>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6"/>
          <p:cNvSpPr txBox="1">
            <a:spLocks noGrp="1"/>
          </p:cNvSpPr>
          <p:nvPr>
            <p:ph type="body" idx="2"/>
          </p:nvPr>
        </p:nvSpPr>
        <p:spPr>
          <a:xfrm>
            <a:off x="2202080" y="4037371"/>
            <a:ext cx="4739840" cy="25441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1400"/>
              <a:buNone/>
              <a:defRPr sz="1400" b="0" i="0">
                <a:solidFill>
                  <a:schemeClr val="dk1"/>
                </a:solidFill>
                <a:latin typeface="Work Sans Medium"/>
                <a:ea typeface="Work Sans Medium"/>
                <a:cs typeface="Work Sans Medium"/>
                <a:sym typeface="Work Sans Medium"/>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Collage - Light Background">
  <p:cSld name="Photo Collage - Light Background">
    <p:bg>
      <p:bgPr>
        <a:solidFill>
          <a:schemeClr val="lt1"/>
        </a:solidFill>
        <a:effectLst/>
      </p:bgPr>
    </p:bg>
    <p:spTree>
      <p:nvGrpSpPr>
        <p:cNvPr id="1" name="Shape 68"/>
        <p:cNvGrpSpPr/>
        <p:nvPr/>
      </p:nvGrpSpPr>
      <p:grpSpPr>
        <a:xfrm>
          <a:off x="0" y="0"/>
          <a:ext cx="0" cy="0"/>
          <a:chOff x="0" y="0"/>
          <a:chExt cx="0" cy="0"/>
        </a:xfrm>
      </p:grpSpPr>
      <p:sp>
        <p:nvSpPr>
          <p:cNvPr id="69" name="Google Shape;69;p17"/>
          <p:cNvSpPr>
            <a:spLocks noGrp="1"/>
          </p:cNvSpPr>
          <p:nvPr>
            <p:ph type="pic" idx="2"/>
          </p:nvPr>
        </p:nvSpPr>
        <p:spPr>
          <a:xfrm>
            <a:off x="712708" y="717368"/>
            <a:ext cx="6777446" cy="2382883"/>
          </a:xfrm>
          <a:prstGeom prst="rect">
            <a:avLst/>
          </a:prstGeom>
          <a:noFill/>
          <a:ln>
            <a:noFill/>
          </a:ln>
        </p:spPr>
      </p:sp>
      <p:sp>
        <p:nvSpPr>
          <p:cNvPr id="70" name="Google Shape;70;p17"/>
          <p:cNvSpPr>
            <a:spLocks noGrp="1"/>
          </p:cNvSpPr>
          <p:nvPr>
            <p:ph type="pic" idx="3"/>
          </p:nvPr>
        </p:nvSpPr>
        <p:spPr>
          <a:xfrm>
            <a:off x="6286723" y="1403713"/>
            <a:ext cx="2097084" cy="3022419"/>
          </a:xfrm>
          <a:prstGeom prst="rect">
            <a:avLst/>
          </a:prstGeom>
          <a:noFill/>
          <a:ln>
            <a:noFill/>
          </a:ln>
        </p:spPr>
      </p:sp>
      <p:sp>
        <p:nvSpPr>
          <p:cNvPr id="71" name="Google Shape;71;p17"/>
          <p:cNvSpPr>
            <a:spLocks noGrp="1"/>
          </p:cNvSpPr>
          <p:nvPr>
            <p:ph type="pic" idx="4"/>
          </p:nvPr>
        </p:nvSpPr>
        <p:spPr>
          <a:xfrm>
            <a:off x="2766374" y="3433626"/>
            <a:ext cx="774490" cy="773430"/>
          </a:xfrm>
          <a:prstGeom prst="rect">
            <a:avLst/>
          </a:prstGeom>
          <a:noFill/>
          <a:ln>
            <a:noFill/>
          </a:ln>
        </p:spPr>
      </p:sp>
      <p:sp>
        <p:nvSpPr>
          <p:cNvPr id="72" name="Google Shape;72;p17"/>
          <p:cNvSpPr>
            <a:spLocks noGrp="1"/>
          </p:cNvSpPr>
          <p:nvPr>
            <p:ph type="pic" idx="5"/>
          </p:nvPr>
        </p:nvSpPr>
        <p:spPr>
          <a:xfrm>
            <a:off x="1991884" y="3433626"/>
            <a:ext cx="774490" cy="773430"/>
          </a:xfrm>
          <a:prstGeom prst="rect">
            <a:avLst/>
          </a:prstGeom>
          <a:noFill/>
          <a:ln>
            <a:noFill/>
          </a:ln>
        </p:spPr>
      </p:sp>
      <p:sp>
        <p:nvSpPr>
          <p:cNvPr id="73" name="Google Shape;73;p17"/>
          <p:cNvSpPr>
            <a:spLocks noGrp="1"/>
          </p:cNvSpPr>
          <p:nvPr>
            <p:ph type="pic" idx="6"/>
          </p:nvPr>
        </p:nvSpPr>
        <p:spPr>
          <a:xfrm>
            <a:off x="1217393" y="3433626"/>
            <a:ext cx="774490" cy="773430"/>
          </a:xfrm>
          <a:prstGeom prst="rect">
            <a:avLst/>
          </a:prstGeom>
          <a:noFill/>
          <a:ln>
            <a:noFill/>
          </a:ln>
        </p:spPr>
      </p:sp>
      <p:sp>
        <p:nvSpPr>
          <p:cNvPr id="74" name="Google Shape;74;p17"/>
          <p:cNvSpPr>
            <a:spLocks noGrp="1"/>
          </p:cNvSpPr>
          <p:nvPr>
            <p:ph type="pic" idx="7"/>
          </p:nvPr>
        </p:nvSpPr>
        <p:spPr>
          <a:xfrm>
            <a:off x="3865252" y="2936966"/>
            <a:ext cx="2421471" cy="1489166"/>
          </a:xfrm>
          <a:prstGeom prst="rect">
            <a:avLst/>
          </a:prstGeom>
          <a:noFill/>
          <a:ln>
            <a:noFill/>
          </a:ln>
        </p:spPr>
      </p:sp>
      <p:pic>
        <p:nvPicPr>
          <p:cNvPr id="75" name="Google Shape;75;p17" descr="A logo of a college&#10;&#10;AI-generated content may be incorrect."/>
          <p:cNvPicPr preferRelativeResize="0"/>
          <p:nvPr/>
        </p:nvPicPr>
        <p:blipFill rotWithShape="1">
          <a:blip r:embed="rId2">
            <a:alphaModFix/>
          </a:blip>
          <a:srcRect/>
          <a:stretch/>
        </p:blipFill>
        <p:spPr>
          <a:xfrm>
            <a:off x="8103394" y="166940"/>
            <a:ext cx="812006" cy="81200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Collage - WithPhotos - Light Background">
  <p:cSld name="Photo Collage - WithPhotos - Light Background">
    <p:bg>
      <p:bgPr>
        <a:solidFill>
          <a:schemeClr val="lt1"/>
        </a:solidFill>
        <a:effectLst/>
      </p:bgPr>
    </p:bg>
    <p:spTree>
      <p:nvGrpSpPr>
        <p:cNvPr id="1" name="Shape 76"/>
        <p:cNvGrpSpPr/>
        <p:nvPr/>
      </p:nvGrpSpPr>
      <p:grpSpPr>
        <a:xfrm>
          <a:off x="0" y="0"/>
          <a:ext cx="0" cy="0"/>
          <a:chOff x="0" y="0"/>
          <a:chExt cx="0" cy="0"/>
        </a:xfrm>
      </p:grpSpPr>
      <p:pic>
        <p:nvPicPr>
          <p:cNvPr id="77" name="Google Shape;77;p18" descr="A logo of a college&#10;&#10;AI-generated content may be incorrect."/>
          <p:cNvPicPr preferRelativeResize="0"/>
          <p:nvPr/>
        </p:nvPicPr>
        <p:blipFill rotWithShape="1">
          <a:blip r:embed="rId2">
            <a:alphaModFix/>
          </a:blip>
          <a:srcRect/>
          <a:stretch/>
        </p:blipFill>
        <p:spPr>
          <a:xfrm>
            <a:off x="7563972" y="623836"/>
            <a:ext cx="812006" cy="812006"/>
          </a:xfrm>
          <a:prstGeom prst="rect">
            <a:avLst/>
          </a:prstGeom>
          <a:noFill/>
          <a:ln>
            <a:noFill/>
          </a:ln>
        </p:spPr>
      </p:pic>
      <p:pic>
        <p:nvPicPr>
          <p:cNvPr id="78" name="Google Shape;78;p18" descr="A building with a dome on top&#10;&#10;AI-generated content may be incorrect."/>
          <p:cNvPicPr preferRelativeResize="0"/>
          <p:nvPr/>
        </p:nvPicPr>
        <p:blipFill rotWithShape="1">
          <a:blip r:embed="rId3">
            <a:alphaModFix/>
          </a:blip>
          <a:srcRect t="46367" r="660" b="1230"/>
          <a:stretch/>
        </p:blipFill>
        <p:spPr>
          <a:xfrm>
            <a:off x="714374" y="717368"/>
            <a:ext cx="6775779" cy="2382884"/>
          </a:xfrm>
          <a:prstGeom prst="rect">
            <a:avLst/>
          </a:prstGeom>
          <a:noFill/>
          <a:ln>
            <a:noFill/>
          </a:ln>
        </p:spPr>
      </p:pic>
      <p:pic>
        <p:nvPicPr>
          <p:cNvPr id="79" name="Google Shape;79;p18" descr="A close-up of a building&#10;&#10;AI-generated content may be incorrect."/>
          <p:cNvPicPr preferRelativeResize="0"/>
          <p:nvPr/>
        </p:nvPicPr>
        <p:blipFill rotWithShape="1">
          <a:blip r:embed="rId4">
            <a:alphaModFix/>
          </a:blip>
          <a:srcRect t="-3" r="33225" b="9"/>
          <a:stretch/>
        </p:blipFill>
        <p:spPr>
          <a:xfrm>
            <a:off x="1214892" y="3433626"/>
            <a:ext cx="774491" cy="773430"/>
          </a:xfrm>
          <a:prstGeom prst="rect">
            <a:avLst/>
          </a:prstGeom>
          <a:noFill/>
          <a:ln>
            <a:noFill/>
          </a:ln>
        </p:spPr>
      </p:pic>
      <p:pic>
        <p:nvPicPr>
          <p:cNvPr id="80" name="Google Shape;80;p18" descr="A hand giving a thumbs up&#10;&#10;AI-generated content may be incorrect."/>
          <p:cNvPicPr preferRelativeResize="0"/>
          <p:nvPr/>
        </p:nvPicPr>
        <p:blipFill rotWithShape="1">
          <a:blip r:embed="rId5">
            <a:alphaModFix/>
          </a:blip>
          <a:srcRect l="35894" t="44368" r="-250" b="12807"/>
          <a:stretch/>
        </p:blipFill>
        <p:spPr>
          <a:xfrm>
            <a:off x="1989382" y="3433626"/>
            <a:ext cx="774490" cy="773430"/>
          </a:xfrm>
          <a:prstGeom prst="rect">
            <a:avLst/>
          </a:prstGeom>
          <a:noFill/>
          <a:ln>
            <a:noFill/>
          </a:ln>
        </p:spPr>
      </p:pic>
      <p:pic>
        <p:nvPicPr>
          <p:cNvPr id="81" name="Google Shape;81;p18"/>
          <p:cNvPicPr preferRelativeResize="0"/>
          <p:nvPr/>
        </p:nvPicPr>
        <p:blipFill rotWithShape="1">
          <a:blip r:embed="rId6">
            <a:alphaModFix/>
          </a:blip>
          <a:srcRect l="5809" t="8940" r="10836" b="12891"/>
          <a:stretch/>
        </p:blipFill>
        <p:spPr>
          <a:xfrm>
            <a:off x="3865252" y="2939629"/>
            <a:ext cx="2421471" cy="1513872"/>
          </a:xfrm>
          <a:prstGeom prst="rect">
            <a:avLst/>
          </a:prstGeom>
          <a:noFill/>
          <a:ln>
            <a:noFill/>
          </a:ln>
        </p:spPr>
      </p:pic>
      <p:pic>
        <p:nvPicPr>
          <p:cNvPr id="82" name="Google Shape;82;p18"/>
          <p:cNvPicPr preferRelativeResize="0"/>
          <p:nvPr/>
        </p:nvPicPr>
        <p:blipFill rotWithShape="1">
          <a:blip r:embed="rId7">
            <a:alphaModFix/>
          </a:blip>
          <a:srcRect l="16645" r="16645"/>
          <a:stretch/>
        </p:blipFill>
        <p:spPr>
          <a:xfrm>
            <a:off x="2760852" y="3433626"/>
            <a:ext cx="774491" cy="773430"/>
          </a:xfrm>
          <a:prstGeom prst="rect">
            <a:avLst/>
          </a:prstGeom>
          <a:noFill/>
          <a:ln>
            <a:noFill/>
          </a:ln>
        </p:spPr>
      </p:pic>
      <p:pic>
        <p:nvPicPr>
          <p:cNvPr id="83" name="Google Shape;83;p18"/>
          <p:cNvPicPr preferRelativeResize="0"/>
          <p:nvPr/>
        </p:nvPicPr>
        <p:blipFill rotWithShape="1">
          <a:blip r:embed="rId8">
            <a:alphaModFix/>
          </a:blip>
          <a:srcRect l="25889" t="6081" r="29734"/>
          <a:stretch/>
        </p:blipFill>
        <p:spPr>
          <a:xfrm>
            <a:off x="6286723" y="1428419"/>
            <a:ext cx="2142903" cy="302241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682228"/>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Work Sans Black"/>
              <a:buNone/>
              <a:defRPr sz="3300" b="1" i="0" u="none" strike="noStrike" cap="none">
                <a:solidFill>
                  <a:schemeClr val="dk1"/>
                </a:solidFill>
                <a:latin typeface="Work Sans Black"/>
                <a:ea typeface="Work Sans Black"/>
                <a:cs typeface="Work Sans Black"/>
                <a:sym typeface="Work Sans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777603"/>
            <a:ext cx="7886700" cy="2558177"/>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Work Sans Medium"/>
                <a:ea typeface="Work Sans Medium"/>
                <a:cs typeface="Work Sans Medium"/>
                <a:sym typeface="Work Sans Medium"/>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Work Sans Medium"/>
                <a:ea typeface="Work Sans Medium"/>
                <a:cs typeface="Work Sans Medium"/>
                <a:sym typeface="Work Sans Medium"/>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Work Sans Medium"/>
                <a:ea typeface="Work Sans Medium"/>
                <a:cs typeface="Work Sans Medium"/>
                <a:sym typeface="Work Sans Medium"/>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Work Sans Medium"/>
                <a:ea typeface="Work Sans Medium"/>
                <a:cs typeface="Work Sans Medium"/>
                <a:sym typeface="Work Sans Medium"/>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Work Sans Medium"/>
                <a:ea typeface="Work Sans Medium"/>
                <a:cs typeface="Work Sans Medium"/>
                <a:sym typeface="Work Sans Medium"/>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653712"/>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1" i="0" u="none" strike="noStrike" cap="none">
                <a:solidFill>
                  <a:srgbClr val="777777"/>
                </a:solidFill>
                <a:latin typeface="Work Sans Medium"/>
                <a:ea typeface="Work Sans Medium"/>
                <a:cs typeface="Work Sans Medium"/>
                <a:sym typeface="Work Sans Medium"/>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pic>
        <p:nvPicPr>
          <p:cNvPr id="54" name="Google Shape;54;p13" descr="A white text on a black background&#10;&#10;AI-generated content may be incorrect."/>
          <p:cNvPicPr preferRelativeResize="0"/>
          <p:nvPr/>
        </p:nvPicPr>
        <p:blipFill rotWithShape="1">
          <a:blip r:embed="rId7">
            <a:alphaModFix/>
          </a:blip>
          <a:srcRect/>
          <a:stretch/>
        </p:blipFill>
        <p:spPr>
          <a:xfrm>
            <a:off x="8237933" y="298870"/>
            <a:ext cx="554832" cy="554832"/>
          </a:xfrm>
          <a:prstGeom prst="rect">
            <a:avLst/>
          </a:prstGeom>
          <a:noFill/>
          <a:ln>
            <a:noFill/>
          </a:ln>
        </p:spPr>
      </p:pic>
      <p:sp>
        <p:nvSpPr>
          <p:cNvPr id="55" name="Google Shape;55;p13"/>
          <p:cNvSpPr txBox="1"/>
          <p:nvPr/>
        </p:nvSpPr>
        <p:spPr>
          <a:xfrm>
            <a:off x="6467475" y="4692530"/>
            <a:ext cx="2366963" cy="196207"/>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800" b="1" i="0" u="none" strike="noStrike" cap="none">
                <a:solidFill>
                  <a:schemeClr val="dk1"/>
                </a:solidFill>
                <a:latin typeface="Work Sans SemiBold"/>
                <a:ea typeface="Work Sans SemiBold"/>
                <a:cs typeface="Work Sans SemiBold"/>
                <a:sym typeface="Work Sans SemiBold"/>
              </a:rPr>
              <a:t>TEXAS A&amp;M UNIVERSITY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7.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body" idx="1"/>
          </p:nvPr>
        </p:nvSpPr>
        <p:spPr>
          <a:xfrm>
            <a:off x="721725" y="4086550"/>
            <a:ext cx="7886700" cy="4506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2"/>
              </a:buClr>
              <a:buSzPts val="1800"/>
              <a:buNone/>
            </a:pPr>
            <a:r>
              <a:rPr lang="en" dirty="0"/>
              <a:t>Maccoy Merrell, Lei Wang, Stavros Kalafatis, Paul V. Gratz</a:t>
            </a:r>
            <a:endParaRPr dirty="0"/>
          </a:p>
        </p:txBody>
      </p:sp>
      <p:sp>
        <p:nvSpPr>
          <p:cNvPr id="89" name="Google Shape;89;p19"/>
          <p:cNvSpPr txBox="1">
            <a:spLocks noGrp="1"/>
          </p:cNvSpPr>
          <p:nvPr>
            <p:ph type="title"/>
          </p:nvPr>
        </p:nvSpPr>
        <p:spPr>
          <a:xfrm>
            <a:off x="623900" y="444023"/>
            <a:ext cx="7886700" cy="34746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chemeClr val="dk2"/>
              </a:buClr>
              <a:buSzPct val="100000"/>
              <a:buFont typeface="Work Sans Black"/>
              <a:buNone/>
            </a:pPr>
            <a:r>
              <a:rPr lang="en" u="sng"/>
              <a:t>SPPAM</a:t>
            </a:r>
            <a:r>
              <a:rPr lang="en"/>
              <a:t>: </a:t>
            </a:r>
            <a:endParaRPr/>
          </a:p>
          <a:p>
            <a:pPr marL="0" lvl="0" indent="0" algn="l" rtl="0">
              <a:lnSpc>
                <a:spcPct val="90000"/>
              </a:lnSpc>
              <a:spcBef>
                <a:spcPts val="0"/>
              </a:spcBef>
              <a:spcAft>
                <a:spcPts val="0"/>
              </a:spcAft>
              <a:buClr>
                <a:schemeClr val="dk2"/>
              </a:buClr>
              <a:buSzPct val="100000"/>
              <a:buFont typeface="Work Sans Black"/>
              <a:buNone/>
            </a:pPr>
            <a:r>
              <a:rPr lang="en" u="sng"/>
              <a:t>S</a:t>
            </a:r>
            <a:r>
              <a:rPr lang="en" b="0">
                <a:latin typeface="Work Sans"/>
                <a:ea typeface="Work Sans"/>
                <a:cs typeface="Work Sans"/>
                <a:sym typeface="Work Sans"/>
              </a:rPr>
              <a:t>ignature</a:t>
            </a:r>
            <a:r>
              <a:rPr lang="en"/>
              <a:t> </a:t>
            </a:r>
            <a:endParaRPr/>
          </a:p>
          <a:p>
            <a:pPr marL="0" lvl="0" indent="0" algn="l" rtl="0">
              <a:lnSpc>
                <a:spcPct val="90000"/>
              </a:lnSpc>
              <a:spcBef>
                <a:spcPts val="0"/>
              </a:spcBef>
              <a:spcAft>
                <a:spcPts val="0"/>
              </a:spcAft>
              <a:buClr>
                <a:schemeClr val="dk2"/>
              </a:buClr>
              <a:buSzPct val="100000"/>
              <a:buFont typeface="Work Sans Black"/>
              <a:buNone/>
            </a:pPr>
            <a:r>
              <a:rPr lang="en"/>
              <a:t>  </a:t>
            </a:r>
            <a:r>
              <a:rPr lang="en" sz="2722"/>
              <a:t> </a:t>
            </a:r>
            <a:r>
              <a:rPr lang="en" u="sng"/>
              <a:t>P</a:t>
            </a:r>
            <a:r>
              <a:rPr lang="en" b="0">
                <a:latin typeface="Work Sans"/>
                <a:ea typeface="Work Sans"/>
                <a:cs typeface="Work Sans"/>
                <a:sym typeface="Work Sans"/>
              </a:rPr>
              <a:t>attern</a:t>
            </a:r>
            <a:r>
              <a:rPr lang="en"/>
              <a:t> </a:t>
            </a:r>
            <a:endParaRPr/>
          </a:p>
          <a:p>
            <a:pPr marL="0" lvl="0" indent="0" algn="l" rtl="0">
              <a:lnSpc>
                <a:spcPct val="90000"/>
              </a:lnSpc>
              <a:spcBef>
                <a:spcPts val="0"/>
              </a:spcBef>
              <a:spcAft>
                <a:spcPts val="0"/>
              </a:spcAft>
              <a:buClr>
                <a:schemeClr val="dk2"/>
              </a:buClr>
              <a:buSzPct val="100000"/>
              <a:buFont typeface="Work Sans Black"/>
              <a:buNone/>
            </a:pPr>
            <a:r>
              <a:rPr lang="en"/>
              <a:t>     </a:t>
            </a:r>
            <a:r>
              <a:rPr lang="en" sz="2055"/>
              <a:t> </a:t>
            </a:r>
            <a:r>
              <a:rPr lang="en" u="sng"/>
              <a:t>P</a:t>
            </a:r>
            <a:r>
              <a:rPr lang="en" b="0">
                <a:latin typeface="Work Sans"/>
                <a:ea typeface="Work Sans"/>
                <a:cs typeface="Work Sans"/>
                <a:sym typeface="Work Sans"/>
              </a:rPr>
              <a:t>rediction</a:t>
            </a:r>
            <a:r>
              <a:rPr lang="en"/>
              <a:t> </a:t>
            </a:r>
            <a:r>
              <a:rPr lang="en" b="0">
                <a:latin typeface="Work Sans"/>
                <a:ea typeface="Work Sans"/>
                <a:cs typeface="Work Sans"/>
                <a:sym typeface="Work Sans"/>
              </a:rPr>
              <a:t>and</a:t>
            </a:r>
            <a:r>
              <a:rPr lang="en"/>
              <a:t> </a:t>
            </a:r>
            <a:endParaRPr/>
          </a:p>
          <a:p>
            <a:pPr marL="0" lvl="0" indent="0" algn="l" rtl="0">
              <a:lnSpc>
                <a:spcPct val="90000"/>
              </a:lnSpc>
              <a:spcBef>
                <a:spcPts val="0"/>
              </a:spcBef>
              <a:spcAft>
                <a:spcPts val="0"/>
              </a:spcAft>
              <a:buClr>
                <a:schemeClr val="dk2"/>
              </a:buClr>
              <a:buSzPct val="100000"/>
              <a:buFont typeface="Work Sans Black"/>
              <a:buNone/>
            </a:pPr>
            <a:r>
              <a:rPr lang="en"/>
              <a:t>      </a:t>
            </a:r>
            <a:r>
              <a:rPr lang="en" sz="3500"/>
              <a:t>   </a:t>
            </a:r>
            <a:r>
              <a:rPr lang="en" u="sng"/>
              <a:t>A</a:t>
            </a:r>
            <a:r>
              <a:rPr lang="en" b="0">
                <a:latin typeface="Work Sans"/>
                <a:ea typeface="Work Sans"/>
                <a:cs typeface="Work Sans"/>
                <a:sym typeface="Work Sans"/>
              </a:rPr>
              <a:t>ccess-</a:t>
            </a:r>
            <a:endParaRPr b="0">
              <a:latin typeface="Work Sans"/>
              <a:ea typeface="Work Sans"/>
              <a:cs typeface="Work Sans"/>
              <a:sym typeface="Work Sans"/>
            </a:endParaRPr>
          </a:p>
          <a:p>
            <a:pPr marL="0" lvl="0" indent="0" algn="l" rtl="0">
              <a:lnSpc>
                <a:spcPct val="90000"/>
              </a:lnSpc>
              <a:spcBef>
                <a:spcPts val="0"/>
              </a:spcBef>
              <a:spcAft>
                <a:spcPts val="0"/>
              </a:spcAft>
              <a:buClr>
                <a:schemeClr val="dk2"/>
              </a:buClr>
              <a:buSzPct val="100000"/>
              <a:buFont typeface="Work Sans Black"/>
              <a:buNone/>
            </a:pPr>
            <a:r>
              <a:rPr lang="en" b="0">
                <a:latin typeface="Work Sans"/>
                <a:ea typeface="Work Sans"/>
                <a:cs typeface="Work Sans"/>
                <a:sym typeface="Work Sans"/>
              </a:rPr>
              <a:t>      </a:t>
            </a:r>
            <a:r>
              <a:rPr lang="en" sz="4611" b="0">
                <a:latin typeface="Work Sans"/>
                <a:ea typeface="Work Sans"/>
                <a:cs typeface="Work Sans"/>
                <a:sym typeface="Work Sans"/>
              </a:rPr>
              <a:t>  </a:t>
            </a:r>
            <a:r>
              <a:rPr lang="en" sz="611" b="0">
                <a:latin typeface="Work Sans"/>
                <a:ea typeface="Work Sans"/>
                <a:cs typeface="Work Sans"/>
                <a:sym typeface="Work Sans"/>
              </a:rPr>
              <a:t> </a:t>
            </a:r>
            <a:r>
              <a:rPr lang="en" u="sng"/>
              <a:t>M</a:t>
            </a:r>
            <a:r>
              <a:rPr lang="en" b="0">
                <a:latin typeface="Work Sans"/>
                <a:ea typeface="Work Sans"/>
                <a:cs typeface="Work Sans"/>
                <a:sym typeface="Work Sans"/>
              </a:rPr>
              <a:t>ap</a:t>
            </a:r>
            <a:r>
              <a:rPr lang="en"/>
              <a:t> </a:t>
            </a:r>
            <a:r>
              <a:rPr lang="en" b="0">
                <a:latin typeface="Work Sans"/>
                <a:ea typeface="Work Sans"/>
                <a:cs typeface="Work Sans"/>
                <a:sym typeface="Work Sans"/>
              </a:rPr>
              <a:t>Prefetcher</a:t>
            </a:r>
            <a:endParaRPr b="0">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628650" y="136399"/>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SPP</a:t>
            </a:r>
            <a:endParaRPr dirty="0"/>
          </a:p>
        </p:txBody>
      </p:sp>
      <p:sp>
        <p:nvSpPr>
          <p:cNvPr id="2" name="Rectangle 1">
            <a:extLst>
              <a:ext uri="{FF2B5EF4-FFF2-40B4-BE49-F238E27FC236}">
                <a16:creationId xmlns:a16="http://schemas.microsoft.com/office/drawing/2014/main" id="{FECCCF7D-E1F9-9C4F-EEBB-B46BE5516859}"/>
              </a:ext>
            </a:extLst>
          </p:cNvPr>
          <p:cNvSpPr/>
          <p:nvPr/>
        </p:nvSpPr>
        <p:spPr>
          <a:xfrm>
            <a:off x="3266694" y="1080831"/>
            <a:ext cx="1336865"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 0xaa</a:t>
            </a:r>
          </a:p>
        </p:txBody>
      </p:sp>
      <p:sp>
        <p:nvSpPr>
          <p:cNvPr id="3" name="Rectangle 2">
            <a:extLst>
              <a:ext uri="{FF2B5EF4-FFF2-40B4-BE49-F238E27FC236}">
                <a16:creationId xmlns:a16="http://schemas.microsoft.com/office/drawing/2014/main" id="{15A93F40-6B96-0F4B-D336-63BB1DF25E0A}"/>
              </a:ext>
            </a:extLst>
          </p:cNvPr>
          <p:cNvSpPr/>
          <p:nvPr/>
        </p:nvSpPr>
        <p:spPr>
          <a:xfrm>
            <a:off x="4603559" y="1080825"/>
            <a:ext cx="1336864"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0xbb</a:t>
            </a:r>
          </a:p>
        </p:txBody>
      </p:sp>
      <p:sp>
        <p:nvSpPr>
          <p:cNvPr id="4" name="Rectangle 3">
            <a:extLst>
              <a:ext uri="{FF2B5EF4-FFF2-40B4-BE49-F238E27FC236}">
                <a16:creationId xmlns:a16="http://schemas.microsoft.com/office/drawing/2014/main" id="{542A712E-59D8-CFFE-FA68-CEA1B5BC4519}"/>
              </a:ext>
            </a:extLst>
          </p:cNvPr>
          <p:cNvSpPr/>
          <p:nvPr/>
        </p:nvSpPr>
        <p:spPr>
          <a:xfrm>
            <a:off x="5940422" y="1080829"/>
            <a:ext cx="1336863" cy="461085"/>
          </a:xfrm>
          <a:prstGeom prst="rect">
            <a:avLst/>
          </a:prstGeom>
          <a:solidFill>
            <a:schemeClr val="accent1">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0xcc</a:t>
            </a:r>
          </a:p>
        </p:txBody>
      </p:sp>
      <p:sp>
        <p:nvSpPr>
          <p:cNvPr id="41" name="Rectangle 40">
            <a:extLst>
              <a:ext uri="{FF2B5EF4-FFF2-40B4-BE49-F238E27FC236}">
                <a16:creationId xmlns:a16="http://schemas.microsoft.com/office/drawing/2014/main" id="{D1F3A9B9-1297-61DA-5FAC-7EFCD127CCED}"/>
              </a:ext>
            </a:extLst>
          </p:cNvPr>
          <p:cNvSpPr/>
          <p:nvPr/>
        </p:nvSpPr>
        <p:spPr>
          <a:xfrm>
            <a:off x="3266694" y="1541914"/>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Offset</a:t>
            </a:r>
          </a:p>
        </p:txBody>
      </p:sp>
      <p:sp>
        <p:nvSpPr>
          <p:cNvPr id="42" name="Rectangle 41">
            <a:extLst>
              <a:ext uri="{FF2B5EF4-FFF2-40B4-BE49-F238E27FC236}">
                <a16:creationId xmlns:a16="http://schemas.microsoft.com/office/drawing/2014/main" id="{8A1AA078-A394-1620-D1A0-0EE0EEA958AA}"/>
              </a:ext>
            </a:extLst>
          </p:cNvPr>
          <p:cNvSpPr/>
          <p:nvPr/>
        </p:nvSpPr>
        <p:spPr>
          <a:xfrm>
            <a:off x="3266692" y="2377046"/>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p:txBody>
      </p:sp>
      <p:sp>
        <p:nvSpPr>
          <p:cNvPr id="47" name="Rectangle 46">
            <a:extLst>
              <a:ext uri="{FF2B5EF4-FFF2-40B4-BE49-F238E27FC236}">
                <a16:creationId xmlns:a16="http://schemas.microsoft.com/office/drawing/2014/main" id="{A5FADF15-0EF2-2253-4DFD-D5C2A3EB7F32}"/>
              </a:ext>
            </a:extLst>
          </p:cNvPr>
          <p:cNvSpPr/>
          <p:nvPr/>
        </p:nvSpPr>
        <p:spPr>
          <a:xfrm>
            <a:off x="3266692" y="1959482"/>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BCD684FF-9F6F-DAD7-09EC-20D1FCC8CCEA}"/>
              </a:ext>
            </a:extLst>
          </p:cNvPr>
          <p:cNvSpPr/>
          <p:nvPr/>
        </p:nvSpPr>
        <p:spPr>
          <a:xfrm>
            <a:off x="3266692" y="2792426"/>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9F8A87F9-F3B9-2924-098D-99513086AE25}"/>
              </a:ext>
            </a:extLst>
          </p:cNvPr>
          <p:cNvSpPr/>
          <p:nvPr/>
        </p:nvSpPr>
        <p:spPr>
          <a:xfrm>
            <a:off x="4603552" y="1541913"/>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Offset</a:t>
            </a:r>
          </a:p>
        </p:txBody>
      </p:sp>
      <p:sp>
        <p:nvSpPr>
          <p:cNvPr id="50" name="Rectangle 49">
            <a:extLst>
              <a:ext uri="{FF2B5EF4-FFF2-40B4-BE49-F238E27FC236}">
                <a16:creationId xmlns:a16="http://schemas.microsoft.com/office/drawing/2014/main" id="{35AC4E18-30C8-2C1E-38FE-D6A2C50C2F8C}"/>
              </a:ext>
            </a:extLst>
          </p:cNvPr>
          <p:cNvSpPr/>
          <p:nvPr/>
        </p:nvSpPr>
        <p:spPr>
          <a:xfrm>
            <a:off x="4603550" y="2377045"/>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p:txBody>
      </p:sp>
      <p:sp>
        <p:nvSpPr>
          <p:cNvPr id="51" name="Rectangle 50">
            <a:extLst>
              <a:ext uri="{FF2B5EF4-FFF2-40B4-BE49-F238E27FC236}">
                <a16:creationId xmlns:a16="http://schemas.microsoft.com/office/drawing/2014/main" id="{BD69E7B7-4086-DDFC-F730-1B5CF8F2329F}"/>
              </a:ext>
            </a:extLst>
          </p:cNvPr>
          <p:cNvSpPr/>
          <p:nvPr/>
        </p:nvSpPr>
        <p:spPr>
          <a:xfrm>
            <a:off x="4603550" y="1959481"/>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A27E7BA-D3E3-F28B-18F3-A611752881EA}"/>
              </a:ext>
            </a:extLst>
          </p:cNvPr>
          <p:cNvSpPr/>
          <p:nvPr/>
        </p:nvSpPr>
        <p:spPr>
          <a:xfrm>
            <a:off x="5940406" y="1541913"/>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Offset</a:t>
            </a:r>
          </a:p>
        </p:txBody>
      </p:sp>
      <p:sp>
        <p:nvSpPr>
          <p:cNvPr id="54" name="Rectangle 53">
            <a:extLst>
              <a:ext uri="{FF2B5EF4-FFF2-40B4-BE49-F238E27FC236}">
                <a16:creationId xmlns:a16="http://schemas.microsoft.com/office/drawing/2014/main" id="{4B3B4765-C9E2-FC2C-1D32-39A2D4253C02}"/>
              </a:ext>
            </a:extLst>
          </p:cNvPr>
          <p:cNvSpPr/>
          <p:nvPr/>
        </p:nvSpPr>
        <p:spPr>
          <a:xfrm>
            <a:off x="5940404" y="2377045"/>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p:txBody>
      </p:sp>
      <p:sp>
        <p:nvSpPr>
          <p:cNvPr id="55" name="Rectangle 54">
            <a:extLst>
              <a:ext uri="{FF2B5EF4-FFF2-40B4-BE49-F238E27FC236}">
                <a16:creationId xmlns:a16="http://schemas.microsoft.com/office/drawing/2014/main" id="{2A7447A8-3F93-7D67-7616-5A135CCFCBAB}"/>
              </a:ext>
            </a:extLst>
          </p:cNvPr>
          <p:cNvSpPr/>
          <p:nvPr/>
        </p:nvSpPr>
        <p:spPr>
          <a:xfrm>
            <a:off x="5940404" y="1959481"/>
            <a:ext cx="133686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C99FD2C4-AED1-B997-F8A4-BC602D139E62}"/>
              </a:ext>
            </a:extLst>
          </p:cNvPr>
          <p:cNvSpPr/>
          <p:nvPr/>
        </p:nvSpPr>
        <p:spPr>
          <a:xfrm>
            <a:off x="3786531" y="2025438"/>
            <a:ext cx="297180"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9" name="Rectangle 68">
            <a:extLst>
              <a:ext uri="{FF2B5EF4-FFF2-40B4-BE49-F238E27FC236}">
                <a16:creationId xmlns:a16="http://schemas.microsoft.com/office/drawing/2014/main" id="{22BF014C-3F0E-A6DC-4C49-8A05981C6262}"/>
              </a:ext>
            </a:extLst>
          </p:cNvPr>
          <p:cNvSpPr/>
          <p:nvPr/>
        </p:nvSpPr>
        <p:spPr>
          <a:xfrm>
            <a:off x="5123387" y="2025438"/>
            <a:ext cx="297180"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Rectangle 69">
            <a:extLst>
              <a:ext uri="{FF2B5EF4-FFF2-40B4-BE49-F238E27FC236}">
                <a16:creationId xmlns:a16="http://schemas.microsoft.com/office/drawing/2014/main" id="{6784ACE2-87C6-C185-960E-8E788D56F9DE}"/>
              </a:ext>
            </a:extLst>
          </p:cNvPr>
          <p:cNvSpPr/>
          <p:nvPr/>
        </p:nvSpPr>
        <p:spPr>
          <a:xfrm>
            <a:off x="6460243" y="2025438"/>
            <a:ext cx="297180"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F8C4C412-3FA8-A818-4A4E-1B813ADC9E09}"/>
              </a:ext>
            </a:extLst>
          </p:cNvPr>
          <p:cNvSpPr/>
          <p:nvPr/>
        </p:nvSpPr>
        <p:spPr>
          <a:xfrm>
            <a:off x="3300484" y="2860571"/>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A3AFACC-E771-93F4-9B5B-AE762D9BC71B}"/>
              </a:ext>
            </a:extLst>
          </p:cNvPr>
          <p:cNvSpPr/>
          <p:nvPr/>
        </p:nvSpPr>
        <p:spPr>
          <a:xfrm>
            <a:off x="3746882" y="2860571"/>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3" name="Rectangle 72">
            <a:extLst>
              <a:ext uri="{FF2B5EF4-FFF2-40B4-BE49-F238E27FC236}">
                <a16:creationId xmlns:a16="http://schemas.microsoft.com/office/drawing/2014/main" id="{F891A2F7-D45F-7050-3123-A61AD2D8C18B}"/>
              </a:ext>
            </a:extLst>
          </p:cNvPr>
          <p:cNvSpPr/>
          <p:nvPr/>
        </p:nvSpPr>
        <p:spPr>
          <a:xfrm>
            <a:off x="4192114" y="2860571"/>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4" name="Rectangle 73">
            <a:extLst>
              <a:ext uri="{FF2B5EF4-FFF2-40B4-BE49-F238E27FC236}">
                <a16:creationId xmlns:a16="http://schemas.microsoft.com/office/drawing/2014/main" id="{8AB6568F-A8F9-2125-352B-D780CB155839}"/>
              </a:ext>
            </a:extLst>
          </p:cNvPr>
          <p:cNvSpPr/>
          <p:nvPr/>
        </p:nvSpPr>
        <p:spPr>
          <a:xfrm>
            <a:off x="4603548" y="2792425"/>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6AFF09F-E588-B2BB-A532-B07423B0C50A}"/>
              </a:ext>
            </a:extLst>
          </p:cNvPr>
          <p:cNvSpPr/>
          <p:nvPr/>
        </p:nvSpPr>
        <p:spPr>
          <a:xfrm>
            <a:off x="4637340"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6" name="Rectangle 75">
            <a:extLst>
              <a:ext uri="{FF2B5EF4-FFF2-40B4-BE49-F238E27FC236}">
                <a16:creationId xmlns:a16="http://schemas.microsoft.com/office/drawing/2014/main" id="{F0F935D7-B54C-0B16-99F6-3C67D86606A1}"/>
              </a:ext>
            </a:extLst>
          </p:cNvPr>
          <p:cNvSpPr/>
          <p:nvPr/>
        </p:nvSpPr>
        <p:spPr>
          <a:xfrm>
            <a:off x="5083738"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7" name="Rectangle 76">
            <a:extLst>
              <a:ext uri="{FF2B5EF4-FFF2-40B4-BE49-F238E27FC236}">
                <a16:creationId xmlns:a16="http://schemas.microsoft.com/office/drawing/2014/main" id="{992DB970-DB8E-FB5E-FE2C-7F063914A6D7}"/>
              </a:ext>
            </a:extLst>
          </p:cNvPr>
          <p:cNvSpPr/>
          <p:nvPr/>
        </p:nvSpPr>
        <p:spPr>
          <a:xfrm>
            <a:off x="5528970"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8" name="Rectangle 77">
            <a:extLst>
              <a:ext uri="{FF2B5EF4-FFF2-40B4-BE49-F238E27FC236}">
                <a16:creationId xmlns:a16="http://schemas.microsoft.com/office/drawing/2014/main" id="{4BE1CCB5-D648-7539-C4D3-89544AB49113}"/>
              </a:ext>
            </a:extLst>
          </p:cNvPr>
          <p:cNvSpPr/>
          <p:nvPr/>
        </p:nvSpPr>
        <p:spPr>
          <a:xfrm>
            <a:off x="5940404" y="2792425"/>
            <a:ext cx="1336860"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8C8365FA-13B9-4AC4-F6EA-C3FF4419979B}"/>
              </a:ext>
            </a:extLst>
          </p:cNvPr>
          <p:cNvSpPr/>
          <p:nvPr/>
        </p:nvSpPr>
        <p:spPr>
          <a:xfrm>
            <a:off x="5974196"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0" name="Rectangle 79">
            <a:extLst>
              <a:ext uri="{FF2B5EF4-FFF2-40B4-BE49-F238E27FC236}">
                <a16:creationId xmlns:a16="http://schemas.microsoft.com/office/drawing/2014/main" id="{593D8C8B-58C7-D297-1A78-CEECB1CAF507}"/>
              </a:ext>
            </a:extLst>
          </p:cNvPr>
          <p:cNvSpPr/>
          <p:nvPr/>
        </p:nvSpPr>
        <p:spPr>
          <a:xfrm>
            <a:off x="6420594"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1" name="Rectangle 80">
            <a:extLst>
              <a:ext uri="{FF2B5EF4-FFF2-40B4-BE49-F238E27FC236}">
                <a16:creationId xmlns:a16="http://schemas.microsoft.com/office/drawing/2014/main" id="{1A49D09A-A894-3DD3-FCA9-FED8CD0F9930}"/>
              </a:ext>
            </a:extLst>
          </p:cNvPr>
          <p:cNvSpPr/>
          <p:nvPr/>
        </p:nvSpPr>
        <p:spPr>
          <a:xfrm>
            <a:off x="6865826" y="286057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2" name="TextBox 81">
            <a:extLst>
              <a:ext uri="{FF2B5EF4-FFF2-40B4-BE49-F238E27FC236}">
                <a16:creationId xmlns:a16="http://schemas.microsoft.com/office/drawing/2014/main" id="{A08A1A00-891A-40D6-8F2F-3FD35AEA1793}"/>
              </a:ext>
            </a:extLst>
          </p:cNvPr>
          <p:cNvSpPr txBox="1"/>
          <p:nvPr/>
        </p:nvSpPr>
        <p:spPr>
          <a:xfrm>
            <a:off x="910207" y="1482143"/>
            <a:ext cx="1586359" cy="523220"/>
          </a:xfrm>
          <a:prstGeom prst="rect">
            <a:avLst/>
          </a:prstGeom>
          <a:noFill/>
        </p:spPr>
        <p:txBody>
          <a:bodyPr wrap="square" rtlCol="0">
            <a:spAutoFit/>
          </a:bodyPr>
          <a:lstStyle/>
          <a:p>
            <a:r>
              <a:rPr lang="en-US" dirty="0"/>
              <a:t>Region: 0xbb</a:t>
            </a:r>
          </a:p>
          <a:p>
            <a:r>
              <a:rPr lang="en-US" dirty="0"/>
              <a:t>Offset: 0x3</a:t>
            </a:r>
          </a:p>
        </p:txBody>
      </p:sp>
      <p:cxnSp>
        <p:nvCxnSpPr>
          <p:cNvPr id="84" name="Connector: Curved 83">
            <a:extLst>
              <a:ext uri="{FF2B5EF4-FFF2-40B4-BE49-F238E27FC236}">
                <a16:creationId xmlns:a16="http://schemas.microsoft.com/office/drawing/2014/main" id="{14DF66C0-043C-A3C8-400D-481075B6015A}"/>
              </a:ext>
            </a:extLst>
          </p:cNvPr>
          <p:cNvCxnSpPr>
            <a:cxnSpLocks/>
            <a:stCxn id="82" idx="2"/>
          </p:cNvCxnSpPr>
          <p:nvPr/>
        </p:nvCxnSpPr>
        <p:spPr>
          <a:xfrm rot="16200000" flipH="1">
            <a:off x="2417837" y="1290913"/>
            <a:ext cx="1471262" cy="2900162"/>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BECCB0C-99F3-FAC3-5475-A977D2FC9881}"/>
              </a:ext>
            </a:extLst>
          </p:cNvPr>
          <p:cNvSpPr/>
          <p:nvPr/>
        </p:nvSpPr>
        <p:spPr>
          <a:xfrm>
            <a:off x="5123387" y="3307645"/>
            <a:ext cx="297180"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8" name="Rectangle 87">
            <a:extLst>
              <a:ext uri="{FF2B5EF4-FFF2-40B4-BE49-F238E27FC236}">
                <a16:creationId xmlns:a16="http://schemas.microsoft.com/office/drawing/2014/main" id="{31DE6805-06C3-745F-DE70-DB353CDF3EE9}"/>
              </a:ext>
            </a:extLst>
          </p:cNvPr>
          <p:cNvSpPr/>
          <p:nvPr/>
        </p:nvSpPr>
        <p:spPr>
          <a:xfrm>
            <a:off x="4637339" y="4146185"/>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9" name="Rectangle 88">
            <a:extLst>
              <a:ext uri="{FF2B5EF4-FFF2-40B4-BE49-F238E27FC236}">
                <a16:creationId xmlns:a16="http://schemas.microsoft.com/office/drawing/2014/main" id="{EE77398E-503E-33DD-F9DB-2F03B0E9DFD0}"/>
              </a:ext>
            </a:extLst>
          </p:cNvPr>
          <p:cNvSpPr/>
          <p:nvPr/>
        </p:nvSpPr>
        <p:spPr>
          <a:xfrm>
            <a:off x="5083737" y="4146185"/>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1" name="Connector: Curved 90">
            <a:extLst>
              <a:ext uri="{FF2B5EF4-FFF2-40B4-BE49-F238E27FC236}">
                <a16:creationId xmlns:a16="http://schemas.microsoft.com/office/drawing/2014/main" id="{D4700FAB-BCB7-6991-89B2-E6CAF5D3E12B}"/>
              </a:ext>
            </a:extLst>
          </p:cNvPr>
          <p:cNvCxnSpPr>
            <a:cxnSpLocks/>
            <a:stCxn id="82" idx="2"/>
          </p:cNvCxnSpPr>
          <p:nvPr/>
        </p:nvCxnSpPr>
        <p:spPr>
          <a:xfrm rot="16200000" flipH="1">
            <a:off x="1769997" y="1938753"/>
            <a:ext cx="2280890" cy="241411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0BAD0A9-D2C5-1155-ADED-A42DA41076CC}"/>
              </a:ext>
            </a:extLst>
          </p:cNvPr>
          <p:cNvSpPr/>
          <p:nvPr/>
        </p:nvSpPr>
        <p:spPr>
          <a:xfrm>
            <a:off x="5528970" y="4144521"/>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5" name="Rectangle 94">
            <a:extLst>
              <a:ext uri="{FF2B5EF4-FFF2-40B4-BE49-F238E27FC236}">
                <a16:creationId xmlns:a16="http://schemas.microsoft.com/office/drawing/2014/main" id="{3E565E70-2D7F-A49C-5BEA-DC8F5CE539BD}"/>
              </a:ext>
            </a:extLst>
          </p:cNvPr>
          <p:cNvSpPr/>
          <p:nvPr/>
        </p:nvSpPr>
        <p:spPr>
          <a:xfrm>
            <a:off x="4190941" y="4144521"/>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7" name="Right Brace 96">
            <a:extLst>
              <a:ext uri="{FF2B5EF4-FFF2-40B4-BE49-F238E27FC236}">
                <a16:creationId xmlns:a16="http://schemas.microsoft.com/office/drawing/2014/main" id="{21252C08-1820-29D4-A682-AF653E3365AF}"/>
              </a:ext>
            </a:extLst>
          </p:cNvPr>
          <p:cNvSpPr/>
          <p:nvPr/>
        </p:nvSpPr>
        <p:spPr>
          <a:xfrm rot="5400000">
            <a:off x="4923408" y="3694594"/>
            <a:ext cx="264002" cy="176999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Curved 98">
            <a:extLst>
              <a:ext uri="{FF2B5EF4-FFF2-40B4-BE49-F238E27FC236}">
                <a16:creationId xmlns:a16="http://schemas.microsoft.com/office/drawing/2014/main" id="{09CA2CB2-73BB-DF39-2CFB-543460B5F29E}"/>
              </a:ext>
            </a:extLst>
          </p:cNvPr>
          <p:cNvCxnSpPr>
            <a:stCxn id="97" idx="1"/>
          </p:cNvCxnSpPr>
          <p:nvPr/>
        </p:nvCxnSpPr>
        <p:spPr>
          <a:xfrm rot="5400000" flipH="1" flipV="1">
            <a:off x="5805947" y="3335688"/>
            <a:ext cx="625365" cy="2126441"/>
          </a:xfrm>
          <a:prstGeom prst="curvedConnector4">
            <a:avLst>
              <a:gd name="adj1" fmla="val -41123"/>
              <a:gd name="adj2" fmla="val 46609"/>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B014217-F0C1-60C8-CE89-793998244905}"/>
              </a:ext>
            </a:extLst>
          </p:cNvPr>
          <p:cNvSpPr txBox="1"/>
          <p:nvPr/>
        </p:nvSpPr>
        <p:spPr>
          <a:xfrm>
            <a:off x="7226959" y="3829050"/>
            <a:ext cx="1187450" cy="523220"/>
          </a:xfrm>
          <a:prstGeom prst="rect">
            <a:avLst/>
          </a:prstGeom>
          <a:noFill/>
        </p:spPr>
        <p:txBody>
          <a:bodyPr wrap="square" rtlCol="0">
            <a:spAutoFit/>
          </a:bodyPr>
          <a:lstStyle/>
          <a:p>
            <a:r>
              <a:rPr lang="en-US" dirty="0"/>
              <a:t>To Pattern Table</a:t>
            </a:r>
          </a:p>
        </p:txBody>
      </p:sp>
      <p:sp>
        <p:nvSpPr>
          <p:cNvPr id="5" name="TextBox 4">
            <a:extLst>
              <a:ext uri="{FF2B5EF4-FFF2-40B4-BE49-F238E27FC236}">
                <a16:creationId xmlns:a16="http://schemas.microsoft.com/office/drawing/2014/main" id="{8D5A7604-055B-C40D-3313-CDC59263CE92}"/>
              </a:ext>
            </a:extLst>
          </p:cNvPr>
          <p:cNvSpPr txBox="1"/>
          <p:nvPr/>
        </p:nvSpPr>
        <p:spPr>
          <a:xfrm>
            <a:off x="3193119" y="4579589"/>
            <a:ext cx="1995644" cy="307777"/>
          </a:xfrm>
          <a:prstGeom prst="rect">
            <a:avLst/>
          </a:prstGeom>
          <a:noFill/>
        </p:spPr>
        <p:txBody>
          <a:bodyPr wrap="square" rtlCol="0">
            <a:spAutoFit/>
          </a:bodyPr>
          <a:lstStyle/>
          <a:p>
            <a:r>
              <a:rPr lang="en-US" dirty="0"/>
              <a:t>Signature is updated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49"/>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50"/>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51"/>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69"/>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74"/>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75"/>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76"/>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77"/>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heel(1)">
                                      <p:cBhvr>
                                        <p:cTn id="25" dur="2000"/>
                                        <p:tgtEl>
                                          <p:spTgt spid="84"/>
                                        </p:tgtEl>
                                      </p:cBhvr>
                                    </p:animEffect>
                                  </p:childTnLst>
                                </p:cTn>
                              </p:par>
                              <p:par>
                                <p:cTn id="26" presetID="21" presetClass="entr" presetSubtype="1" fill="hold"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heel(1)">
                                      <p:cBhvr>
                                        <p:cTn id="28" dur="20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1000" fill="hold"/>
                                        <p:tgtEl>
                                          <p:spTgt spid="94"/>
                                        </p:tgtEl>
                                        <p:attrNameLst>
                                          <p:attrName>ppt_x</p:attrName>
                                        </p:attrNameLst>
                                      </p:cBhvr>
                                      <p:tavLst>
                                        <p:tav tm="0">
                                          <p:val>
                                            <p:strVal val="1+#ppt_w/2"/>
                                          </p:val>
                                        </p:tav>
                                        <p:tav tm="100000">
                                          <p:val>
                                            <p:strVal val="#ppt_x"/>
                                          </p:val>
                                        </p:tav>
                                      </p:tavLst>
                                    </p:anim>
                                    <p:anim calcmode="lin" valueType="num">
                                      <p:cBhvr additive="base">
                                        <p:cTn id="41" dur="10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89"/>
                                        </p:tgtEl>
                                        <p:attrNameLst>
                                          <p:attrName>style.visibility</p:attrName>
                                        </p:attrNameLst>
                                      </p:cBhvr>
                                      <p:to>
                                        <p:strVal val="visible"/>
                                      </p:to>
                                    </p:set>
                                    <p:anim calcmode="lin" valueType="num">
                                      <p:cBhvr additive="base">
                                        <p:cTn id="46" dur="1000" fill="hold"/>
                                        <p:tgtEl>
                                          <p:spTgt spid="89"/>
                                        </p:tgtEl>
                                        <p:attrNameLst>
                                          <p:attrName>ppt_x</p:attrName>
                                        </p:attrNameLst>
                                      </p:cBhvr>
                                      <p:tavLst>
                                        <p:tav tm="0">
                                          <p:val>
                                            <p:strVal val="1+#ppt_w/2"/>
                                          </p:val>
                                        </p:tav>
                                        <p:tav tm="100000">
                                          <p:val>
                                            <p:strVal val="#ppt_x"/>
                                          </p:val>
                                        </p:tav>
                                      </p:tavLst>
                                    </p:anim>
                                    <p:anim calcmode="lin" valueType="num">
                                      <p:cBhvr additive="base">
                                        <p:cTn id="47" dur="10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1000" fill="hold"/>
                                        <p:tgtEl>
                                          <p:spTgt spid="88"/>
                                        </p:tgtEl>
                                        <p:attrNameLst>
                                          <p:attrName>ppt_x</p:attrName>
                                        </p:attrNameLst>
                                      </p:cBhvr>
                                      <p:tavLst>
                                        <p:tav tm="0">
                                          <p:val>
                                            <p:strVal val="1+#ppt_w/2"/>
                                          </p:val>
                                        </p:tav>
                                        <p:tav tm="100000">
                                          <p:val>
                                            <p:strVal val="#ppt_x"/>
                                          </p:val>
                                        </p:tav>
                                      </p:tavLst>
                                    </p:anim>
                                    <p:anim calcmode="lin" valueType="num">
                                      <p:cBhvr additive="base">
                                        <p:cTn id="53"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1000" fill="hold"/>
                                        <p:tgtEl>
                                          <p:spTgt spid="95"/>
                                        </p:tgtEl>
                                        <p:attrNameLst>
                                          <p:attrName>ppt_x</p:attrName>
                                        </p:attrNameLst>
                                      </p:cBhvr>
                                      <p:tavLst>
                                        <p:tav tm="0">
                                          <p:val>
                                            <p:strVal val="1+#ppt_w/2"/>
                                          </p:val>
                                        </p:tav>
                                        <p:tav tm="100000">
                                          <p:val>
                                            <p:strVal val="#ppt_x"/>
                                          </p:val>
                                        </p:tav>
                                      </p:tavLst>
                                    </p:anim>
                                    <p:anim calcmode="lin" valueType="num">
                                      <p:cBhvr additive="base">
                                        <p:cTn id="59"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nodeType="with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500"/>
                                        <p:tgtEl>
                                          <p:spTgt spid="9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69" grpId="0" animBg="1"/>
      <p:bldP spid="74" grpId="0" animBg="1"/>
      <p:bldP spid="75" grpId="0" animBg="1"/>
      <p:bldP spid="76" grpId="0" animBg="1"/>
      <p:bldP spid="77" grpId="0" animBg="1"/>
      <p:bldP spid="86" grpId="0" animBg="1"/>
      <p:bldP spid="88" grpId="0" animBg="1"/>
      <p:bldP spid="89" grpId="0" animBg="1"/>
      <p:bldP spid="94" grpId="0" animBg="1"/>
      <p:bldP spid="95" grpId="0" animBg="1"/>
      <p:bldP spid="97" grpId="0" animBg="1"/>
      <p:bldP spid="10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B104C0D8-3960-63B7-C063-BBD4137CDF29}"/>
            </a:ext>
          </a:extLst>
        </p:cNvPr>
        <p:cNvGrpSpPr/>
        <p:nvPr/>
      </p:nvGrpSpPr>
      <p:grpSpPr>
        <a:xfrm>
          <a:off x="0" y="0"/>
          <a:ext cx="0" cy="0"/>
          <a:chOff x="0" y="0"/>
          <a:chExt cx="0" cy="0"/>
        </a:xfrm>
      </p:grpSpPr>
      <p:sp>
        <p:nvSpPr>
          <p:cNvPr id="123" name="Google Shape;123;p25">
            <a:extLst>
              <a:ext uri="{FF2B5EF4-FFF2-40B4-BE49-F238E27FC236}">
                <a16:creationId xmlns:a16="http://schemas.microsoft.com/office/drawing/2014/main" id="{91DE8656-8FA3-F21F-5F81-0E248FECE42A}"/>
              </a:ext>
            </a:extLst>
          </p:cNvPr>
          <p:cNvSpPr txBox="1">
            <a:spLocks noGrp="1"/>
          </p:cNvSpPr>
          <p:nvPr>
            <p:ph type="title"/>
          </p:nvPr>
        </p:nvSpPr>
        <p:spPr>
          <a:xfrm>
            <a:off x="628650" y="136399"/>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SPP</a:t>
            </a:r>
            <a:endParaRPr dirty="0"/>
          </a:p>
        </p:txBody>
      </p:sp>
      <p:sp>
        <p:nvSpPr>
          <p:cNvPr id="2" name="Rectangle 1">
            <a:extLst>
              <a:ext uri="{FF2B5EF4-FFF2-40B4-BE49-F238E27FC236}">
                <a16:creationId xmlns:a16="http://schemas.microsoft.com/office/drawing/2014/main" id="{9748AE90-41E2-9470-17D8-BE384A6C50B0}"/>
              </a:ext>
            </a:extLst>
          </p:cNvPr>
          <p:cNvSpPr/>
          <p:nvPr/>
        </p:nvSpPr>
        <p:spPr>
          <a:xfrm>
            <a:off x="299622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[3, -2, 1]</a:t>
            </a:r>
          </a:p>
        </p:txBody>
      </p:sp>
      <p:sp>
        <p:nvSpPr>
          <p:cNvPr id="42" name="Rectangle 41">
            <a:extLst>
              <a:ext uri="{FF2B5EF4-FFF2-40B4-BE49-F238E27FC236}">
                <a16:creationId xmlns:a16="http://schemas.microsoft.com/office/drawing/2014/main" id="{60E6FCD5-9A5C-6A61-8277-6C6EF1C261FB}"/>
              </a:ext>
            </a:extLst>
          </p:cNvPr>
          <p:cNvSpPr/>
          <p:nvPr/>
        </p:nvSpPr>
        <p:spPr>
          <a:xfrm>
            <a:off x="299670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8" name="Rectangle 47">
            <a:extLst>
              <a:ext uri="{FF2B5EF4-FFF2-40B4-BE49-F238E27FC236}">
                <a16:creationId xmlns:a16="http://schemas.microsoft.com/office/drawing/2014/main" id="{CC6BAD5A-9AE7-7961-7176-302DA1109D1A}"/>
              </a:ext>
            </a:extLst>
          </p:cNvPr>
          <p:cNvSpPr/>
          <p:nvPr/>
        </p:nvSpPr>
        <p:spPr>
          <a:xfrm>
            <a:off x="299622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10C84A-6128-D08D-07BC-2021DAC5AC5E}"/>
              </a:ext>
            </a:extLst>
          </p:cNvPr>
          <p:cNvSpPr/>
          <p:nvPr/>
        </p:nvSpPr>
        <p:spPr>
          <a:xfrm>
            <a:off x="432874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[1, 1, 1]</a:t>
            </a:r>
          </a:p>
        </p:txBody>
      </p:sp>
      <p:sp>
        <p:nvSpPr>
          <p:cNvPr id="11" name="Rectangle 10">
            <a:extLst>
              <a:ext uri="{FF2B5EF4-FFF2-40B4-BE49-F238E27FC236}">
                <a16:creationId xmlns:a16="http://schemas.microsoft.com/office/drawing/2014/main" id="{04092F78-D2C6-033E-101A-DDB19A3316DB}"/>
              </a:ext>
            </a:extLst>
          </p:cNvPr>
          <p:cNvSpPr/>
          <p:nvPr/>
        </p:nvSpPr>
        <p:spPr>
          <a:xfrm>
            <a:off x="5661266" y="965747"/>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[-2, 1, 1]</a:t>
            </a:r>
          </a:p>
        </p:txBody>
      </p:sp>
      <p:sp>
        <p:nvSpPr>
          <p:cNvPr id="12" name="Rectangle 11">
            <a:extLst>
              <a:ext uri="{FF2B5EF4-FFF2-40B4-BE49-F238E27FC236}">
                <a16:creationId xmlns:a16="http://schemas.microsoft.com/office/drawing/2014/main" id="{7A34BF47-250F-FBBF-A903-178E8E522A59}"/>
              </a:ext>
            </a:extLst>
          </p:cNvPr>
          <p:cNvSpPr/>
          <p:nvPr/>
        </p:nvSpPr>
        <p:spPr>
          <a:xfrm>
            <a:off x="366248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18" name="Rectangle 17">
            <a:extLst>
              <a:ext uri="{FF2B5EF4-FFF2-40B4-BE49-F238E27FC236}">
                <a16:creationId xmlns:a16="http://schemas.microsoft.com/office/drawing/2014/main" id="{BE7C0C3E-B6A3-19A2-205E-173809D0B186}"/>
              </a:ext>
            </a:extLst>
          </p:cNvPr>
          <p:cNvSpPr/>
          <p:nvPr/>
        </p:nvSpPr>
        <p:spPr>
          <a:xfrm>
            <a:off x="312241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6DB0F178-E89D-EC6A-7519-8FFE3A94477F}"/>
              </a:ext>
            </a:extLst>
          </p:cNvPr>
          <p:cNvSpPr/>
          <p:nvPr/>
        </p:nvSpPr>
        <p:spPr>
          <a:xfrm>
            <a:off x="312241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Rectangle 19">
            <a:extLst>
              <a:ext uri="{FF2B5EF4-FFF2-40B4-BE49-F238E27FC236}">
                <a16:creationId xmlns:a16="http://schemas.microsoft.com/office/drawing/2014/main" id="{85B0F1D3-F2D8-AE81-8977-0AB3B46E8009}"/>
              </a:ext>
            </a:extLst>
          </p:cNvPr>
          <p:cNvSpPr/>
          <p:nvPr/>
        </p:nvSpPr>
        <p:spPr>
          <a:xfrm>
            <a:off x="312241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Rectangle 22">
            <a:extLst>
              <a:ext uri="{FF2B5EF4-FFF2-40B4-BE49-F238E27FC236}">
                <a16:creationId xmlns:a16="http://schemas.microsoft.com/office/drawing/2014/main" id="{61D2EE3A-700D-F505-FFA6-34E630C7E443}"/>
              </a:ext>
            </a:extLst>
          </p:cNvPr>
          <p:cNvSpPr/>
          <p:nvPr/>
        </p:nvSpPr>
        <p:spPr>
          <a:xfrm>
            <a:off x="366224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C3E1DE5-4168-295E-7353-7B6737A26EFC}"/>
              </a:ext>
            </a:extLst>
          </p:cNvPr>
          <p:cNvSpPr/>
          <p:nvPr/>
        </p:nvSpPr>
        <p:spPr>
          <a:xfrm>
            <a:off x="378843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75</a:t>
            </a:r>
          </a:p>
        </p:txBody>
      </p:sp>
      <p:sp>
        <p:nvSpPr>
          <p:cNvPr id="25" name="Rectangle 24">
            <a:extLst>
              <a:ext uri="{FF2B5EF4-FFF2-40B4-BE49-F238E27FC236}">
                <a16:creationId xmlns:a16="http://schemas.microsoft.com/office/drawing/2014/main" id="{DA851352-2AD8-E501-4101-E9F8054B2F02}"/>
              </a:ext>
            </a:extLst>
          </p:cNvPr>
          <p:cNvSpPr/>
          <p:nvPr/>
        </p:nvSpPr>
        <p:spPr>
          <a:xfrm>
            <a:off x="378843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43</a:t>
            </a:r>
          </a:p>
        </p:txBody>
      </p:sp>
      <p:sp>
        <p:nvSpPr>
          <p:cNvPr id="26" name="Rectangle 25">
            <a:extLst>
              <a:ext uri="{FF2B5EF4-FFF2-40B4-BE49-F238E27FC236}">
                <a16:creationId xmlns:a16="http://schemas.microsoft.com/office/drawing/2014/main" id="{5213B508-1B1D-31A6-0F34-930535C780E4}"/>
              </a:ext>
            </a:extLst>
          </p:cNvPr>
          <p:cNvSpPr/>
          <p:nvPr/>
        </p:nvSpPr>
        <p:spPr>
          <a:xfrm>
            <a:off x="378843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29" name="Rectangle 28">
            <a:extLst>
              <a:ext uri="{FF2B5EF4-FFF2-40B4-BE49-F238E27FC236}">
                <a16:creationId xmlns:a16="http://schemas.microsoft.com/office/drawing/2014/main" id="{9F608BAD-3AB5-5BA7-8EFF-360053956E18}"/>
              </a:ext>
            </a:extLst>
          </p:cNvPr>
          <p:cNvSpPr/>
          <p:nvPr/>
        </p:nvSpPr>
        <p:spPr>
          <a:xfrm>
            <a:off x="432922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30" name="Rectangle 29">
            <a:extLst>
              <a:ext uri="{FF2B5EF4-FFF2-40B4-BE49-F238E27FC236}">
                <a16:creationId xmlns:a16="http://schemas.microsoft.com/office/drawing/2014/main" id="{CDDA6326-DBB2-0638-AB47-158C950D0FEA}"/>
              </a:ext>
            </a:extLst>
          </p:cNvPr>
          <p:cNvSpPr/>
          <p:nvPr/>
        </p:nvSpPr>
        <p:spPr>
          <a:xfrm>
            <a:off x="432874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AA786D9-9ED7-286D-BC73-FD2E96B534C1}"/>
              </a:ext>
            </a:extLst>
          </p:cNvPr>
          <p:cNvSpPr/>
          <p:nvPr/>
        </p:nvSpPr>
        <p:spPr>
          <a:xfrm>
            <a:off x="499500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32" name="Rectangle 31">
            <a:extLst>
              <a:ext uri="{FF2B5EF4-FFF2-40B4-BE49-F238E27FC236}">
                <a16:creationId xmlns:a16="http://schemas.microsoft.com/office/drawing/2014/main" id="{F14272EA-B7FA-4C1C-2AD4-7D083D07FAD5}"/>
              </a:ext>
            </a:extLst>
          </p:cNvPr>
          <p:cNvSpPr/>
          <p:nvPr/>
        </p:nvSpPr>
        <p:spPr>
          <a:xfrm>
            <a:off x="445493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132F066F-6B77-A6B1-D395-109004739A03}"/>
              </a:ext>
            </a:extLst>
          </p:cNvPr>
          <p:cNvSpPr/>
          <p:nvPr/>
        </p:nvSpPr>
        <p:spPr>
          <a:xfrm>
            <a:off x="445493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Rectangle 33">
            <a:extLst>
              <a:ext uri="{FF2B5EF4-FFF2-40B4-BE49-F238E27FC236}">
                <a16:creationId xmlns:a16="http://schemas.microsoft.com/office/drawing/2014/main" id="{2A6CDC1D-9689-B00D-068C-BB2C48C0C746}"/>
              </a:ext>
            </a:extLst>
          </p:cNvPr>
          <p:cNvSpPr/>
          <p:nvPr/>
        </p:nvSpPr>
        <p:spPr>
          <a:xfrm>
            <a:off x="445493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Rectangle 36">
            <a:extLst>
              <a:ext uri="{FF2B5EF4-FFF2-40B4-BE49-F238E27FC236}">
                <a16:creationId xmlns:a16="http://schemas.microsoft.com/office/drawing/2014/main" id="{B71140D9-8E8C-F6AE-B611-A970FAD5175A}"/>
              </a:ext>
            </a:extLst>
          </p:cNvPr>
          <p:cNvSpPr/>
          <p:nvPr/>
        </p:nvSpPr>
        <p:spPr>
          <a:xfrm>
            <a:off x="499476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F910F4-0152-F63D-AA92-58553667DAA6}"/>
              </a:ext>
            </a:extLst>
          </p:cNvPr>
          <p:cNvSpPr/>
          <p:nvPr/>
        </p:nvSpPr>
        <p:spPr>
          <a:xfrm>
            <a:off x="512095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99</a:t>
            </a:r>
          </a:p>
        </p:txBody>
      </p:sp>
      <p:sp>
        <p:nvSpPr>
          <p:cNvPr id="39" name="Rectangle 38">
            <a:extLst>
              <a:ext uri="{FF2B5EF4-FFF2-40B4-BE49-F238E27FC236}">
                <a16:creationId xmlns:a16="http://schemas.microsoft.com/office/drawing/2014/main" id="{E5AE2424-CE13-8473-D939-61CD3E1DFF68}"/>
              </a:ext>
            </a:extLst>
          </p:cNvPr>
          <p:cNvSpPr/>
          <p:nvPr/>
        </p:nvSpPr>
        <p:spPr>
          <a:xfrm>
            <a:off x="512095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0" name="Rectangle 39">
            <a:extLst>
              <a:ext uri="{FF2B5EF4-FFF2-40B4-BE49-F238E27FC236}">
                <a16:creationId xmlns:a16="http://schemas.microsoft.com/office/drawing/2014/main" id="{583F9439-3337-484C-EFB8-C2E7760B411C}"/>
              </a:ext>
            </a:extLst>
          </p:cNvPr>
          <p:cNvSpPr/>
          <p:nvPr/>
        </p:nvSpPr>
        <p:spPr>
          <a:xfrm>
            <a:off x="512095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5" name="Rectangle 44">
            <a:extLst>
              <a:ext uri="{FF2B5EF4-FFF2-40B4-BE49-F238E27FC236}">
                <a16:creationId xmlns:a16="http://schemas.microsoft.com/office/drawing/2014/main" id="{454B8FC9-06C9-119E-79C0-ED04CB2AADC6}"/>
              </a:ext>
            </a:extLst>
          </p:cNvPr>
          <p:cNvSpPr/>
          <p:nvPr/>
        </p:nvSpPr>
        <p:spPr>
          <a:xfrm>
            <a:off x="566174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6" name="Rectangle 45">
            <a:extLst>
              <a:ext uri="{FF2B5EF4-FFF2-40B4-BE49-F238E27FC236}">
                <a16:creationId xmlns:a16="http://schemas.microsoft.com/office/drawing/2014/main" id="{E9828C4E-BE59-3F41-7CE2-5DAFD7474CF8}"/>
              </a:ext>
            </a:extLst>
          </p:cNvPr>
          <p:cNvSpPr/>
          <p:nvPr/>
        </p:nvSpPr>
        <p:spPr>
          <a:xfrm>
            <a:off x="566126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3B4F812-916A-4507-BCF8-0195F1A8C913}"/>
              </a:ext>
            </a:extLst>
          </p:cNvPr>
          <p:cNvSpPr/>
          <p:nvPr/>
        </p:nvSpPr>
        <p:spPr>
          <a:xfrm>
            <a:off x="632752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56" name="Rectangle 55">
            <a:extLst>
              <a:ext uri="{FF2B5EF4-FFF2-40B4-BE49-F238E27FC236}">
                <a16:creationId xmlns:a16="http://schemas.microsoft.com/office/drawing/2014/main" id="{BBA95CFF-53C3-CB62-73A4-80BE086CBE81}"/>
              </a:ext>
            </a:extLst>
          </p:cNvPr>
          <p:cNvSpPr/>
          <p:nvPr/>
        </p:nvSpPr>
        <p:spPr>
          <a:xfrm>
            <a:off x="578745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02D8D7C9-ED1E-478C-E51C-1938227D731C}"/>
              </a:ext>
            </a:extLst>
          </p:cNvPr>
          <p:cNvSpPr/>
          <p:nvPr/>
        </p:nvSpPr>
        <p:spPr>
          <a:xfrm>
            <a:off x="578745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8" name="Rectangle 57">
            <a:extLst>
              <a:ext uri="{FF2B5EF4-FFF2-40B4-BE49-F238E27FC236}">
                <a16:creationId xmlns:a16="http://schemas.microsoft.com/office/drawing/2014/main" id="{CBEE5761-F54E-F434-C6BF-B1E8A9202A6F}"/>
              </a:ext>
            </a:extLst>
          </p:cNvPr>
          <p:cNvSpPr/>
          <p:nvPr/>
        </p:nvSpPr>
        <p:spPr>
          <a:xfrm>
            <a:off x="578745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Rectangle 60">
            <a:extLst>
              <a:ext uri="{FF2B5EF4-FFF2-40B4-BE49-F238E27FC236}">
                <a16:creationId xmlns:a16="http://schemas.microsoft.com/office/drawing/2014/main" id="{63226236-E7E5-5010-05CE-B064EF25CEB3}"/>
              </a:ext>
            </a:extLst>
          </p:cNvPr>
          <p:cNvSpPr/>
          <p:nvPr/>
        </p:nvSpPr>
        <p:spPr>
          <a:xfrm>
            <a:off x="632728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67CBFDFF-DF03-79FB-E83B-7AF1EA82EA80}"/>
              </a:ext>
            </a:extLst>
          </p:cNvPr>
          <p:cNvSpPr/>
          <p:nvPr/>
        </p:nvSpPr>
        <p:spPr>
          <a:xfrm>
            <a:off x="645347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80</a:t>
            </a:r>
          </a:p>
        </p:txBody>
      </p:sp>
      <p:sp>
        <p:nvSpPr>
          <p:cNvPr id="63" name="Rectangle 62">
            <a:extLst>
              <a:ext uri="{FF2B5EF4-FFF2-40B4-BE49-F238E27FC236}">
                <a16:creationId xmlns:a16="http://schemas.microsoft.com/office/drawing/2014/main" id="{C6C0B9E0-3508-AE4F-02ED-13E5165C793A}"/>
              </a:ext>
            </a:extLst>
          </p:cNvPr>
          <p:cNvSpPr/>
          <p:nvPr/>
        </p:nvSpPr>
        <p:spPr>
          <a:xfrm>
            <a:off x="645347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64" name="Rectangle 63">
            <a:extLst>
              <a:ext uri="{FF2B5EF4-FFF2-40B4-BE49-F238E27FC236}">
                <a16:creationId xmlns:a16="http://schemas.microsoft.com/office/drawing/2014/main" id="{B8B4427F-E169-FDAF-57CB-E0D35786CB8E}"/>
              </a:ext>
            </a:extLst>
          </p:cNvPr>
          <p:cNvSpPr/>
          <p:nvPr/>
        </p:nvSpPr>
        <p:spPr>
          <a:xfrm>
            <a:off x="645347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Rectangle 66">
            <a:extLst>
              <a:ext uri="{FF2B5EF4-FFF2-40B4-BE49-F238E27FC236}">
                <a16:creationId xmlns:a16="http://schemas.microsoft.com/office/drawing/2014/main" id="{34597D37-C1A4-78A7-C4F0-4F58DE49DF9B}"/>
              </a:ext>
            </a:extLst>
          </p:cNvPr>
          <p:cNvSpPr/>
          <p:nvPr/>
        </p:nvSpPr>
        <p:spPr>
          <a:xfrm>
            <a:off x="946051"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Rectangle 82">
            <a:extLst>
              <a:ext uri="{FF2B5EF4-FFF2-40B4-BE49-F238E27FC236}">
                <a16:creationId xmlns:a16="http://schemas.microsoft.com/office/drawing/2014/main" id="{FA984156-A54C-CE91-9F0B-B45D44F71B27}"/>
              </a:ext>
            </a:extLst>
          </p:cNvPr>
          <p:cNvSpPr/>
          <p:nvPr/>
        </p:nvSpPr>
        <p:spPr>
          <a:xfrm>
            <a:off x="1392449"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5" name="Rectangle 84">
            <a:extLst>
              <a:ext uri="{FF2B5EF4-FFF2-40B4-BE49-F238E27FC236}">
                <a16:creationId xmlns:a16="http://schemas.microsoft.com/office/drawing/2014/main" id="{A5921622-0073-F70C-D7FE-A7EEF4BB0D57}"/>
              </a:ext>
            </a:extLst>
          </p:cNvPr>
          <p:cNvSpPr/>
          <p:nvPr/>
        </p:nvSpPr>
        <p:spPr>
          <a:xfrm>
            <a:off x="1837682"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DE6B2F1E-C123-B733-005E-53449B2298AD}"/>
              </a:ext>
            </a:extLst>
          </p:cNvPr>
          <p:cNvSpPr/>
          <p:nvPr/>
        </p:nvSpPr>
        <p:spPr>
          <a:xfrm>
            <a:off x="499653"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0" name="Right Brace 89">
            <a:extLst>
              <a:ext uri="{FF2B5EF4-FFF2-40B4-BE49-F238E27FC236}">
                <a16:creationId xmlns:a16="http://schemas.microsoft.com/office/drawing/2014/main" id="{41718BE4-F8C8-7593-7B9C-B595B8855DB1}"/>
              </a:ext>
            </a:extLst>
          </p:cNvPr>
          <p:cNvSpPr/>
          <p:nvPr/>
        </p:nvSpPr>
        <p:spPr>
          <a:xfrm rot="5400000">
            <a:off x="1001616" y="1342983"/>
            <a:ext cx="264002" cy="133261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ight Brace 91">
            <a:extLst>
              <a:ext uri="{FF2B5EF4-FFF2-40B4-BE49-F238E27FC236}">
                <a16:creationId xmlns:a16="http://schemas.microsoft.com/office/drawing/2014/main" id="{1D62D085-7491-9D96-C647-A2AE88C7C2A7}"/>
              </a:ext>
            </a:extLst>
          </p:cNvPr>
          <p:cNvSpPr/>
          <p:nvPr/>
        </p:nvSpPr>
        <p:spPr>
          <a:xfrm rot="5400000">
            <a:off x="1905195" y="1776218"/>
            <a:ext cx="264002" cy="47888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95B3819A-4943-382F-2AFB-F9C43844E6C5}"/>
              </a:ext>
            </a:extLst>
          </p:cNvPr>
          <p:cNvSpPr txBox="1"/>
          <p:nvPr/>
        </p:nvSpPr>
        <p:spPr>
          <a:xfrm>
            <a:off x="644643" y="2115314"/>
            <a:ext cx="976480" cy="307777"/>
          </a:xfrm>
          <a:prstGeom prst="rect">
            <a:avLst/>
          </a:prstGeom>
          <a:noFill/>
        </p:spPr>
        <p:txBody>
          <a:bodyPr wrap="square" rtlCol="0">
            <a:spAutoFit/>
          </a:bodyPr>
          <a:lstStyle/>
          <a:p>
            <a:r>
              <a:rPr lang="en-US" dirty="0"/>
              <a:t>Signature</a:t>
            </a:r>
          </a:p>
        </p:txBody>
      </p:sp>
      <p:sp>
        <p:nvSpPr>
          <p:cNvPr id="96" name="TextBox 95">
            <a:extLst>
              <a:ext uri="{FF2B5EF4-FFF2-40B4-BE49-F238E27FC236}">
                <a16:creationId xmlns:a16="http://schemas.microsoft.com/office/drawing/2014/main" id="{55E4C100-94BB-673D-4E4E-1F5748DF1FD3}"/>
              </a:ext>
            </a:extLst>
          </p:cNvPr>
          <p:cNvSpPr txBox="1"/>
          <p:nvPr/>
        </p:nvSpPr>
        <p:spPr>
          <a:xfrm>
            <a:off x="1747072" y="2105466"/>
            <a:ext cx="976480" cy="307777"/>
          </a:xfrm>
          <a:prstGeom prst="rect">
            <a:avLst/>
          </a:prstGeom>
          <a:noFill/>
        </p:spPr>
        <p:txBody>
          <a:bodyPr wrap="square" rtlCol="0">
            <a:spAutoFit/>
          </a:bodyPr>
          <a:lstStyle/>
          <a:p>
            <a:r>
              <a:rPr lang="en-US" dirty="0"/>
              <a:t>Delta</a:t>
            </a:r>
          </a:p>
        </p:txBody>
      </p:sp>
      <p:sp>
        <p:nvSpPr>
          <p:cNvPr id="98" name="Rectangle 97">
            <a:extLst>
              <a:ext uri="{FF2B5EF4-FFF2-40B4-BE49-F238E27FC236}">
                <a16:creationId xmlns:a16="http://schemas.microsoft.com/office/drawing/2014/main" id="{4D5B63DF-9E05-BC98-936A-CD59BB2EB870}"/>
              </a:ext>
            </a:extLst>
          </p:cNvPr>
          <p:cNvSpPr/>
          <p:nvPr/>
        </p:nvSpPr>
        <p:spPr>
          <a:xfrm>
            <a:off x="3783937" y="3228626"/>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76</a:t>
            </a:r>
          </a:p>
        </p:txBody>
      </p:sp>
      <p:cxnSp>
        <p:nvCxnSpPr>
          <p:cNvPr id="101" name="Connector: Curved 100">
            <a:extLst>
              <a:ext uri="{FF2B5EF4-FFF2-40B4-BE49-F238E27FC236}">
                <a16:creationId xmlns:a16="http://schemas.microsoft.com/office/drawing/2014/main" id="{1526328D-3733-2CA8-635B-2A858FC97C9E}"/>
              </a:ext>
            </a:extLst>
          </p:cNvPr>
          <p:cNvCxnSpPr>
            <a:cxnSpLocks/>
          </p:cNvCxnSpPr>
          <p:nvPr/>
        </p:nvCxnSpPr>
        <p:spPr>
          <a:xfrm rot="16200000" flipH="1">
            <a:off x="2057140" y="2435157"/>
            <a:ext cx="957116" cy="913285"/>
          </a:xfrm>
          <a:prstGeom prst="curvedConnector3">
            <a:avLst>
              <a:gd name="adj1" fmla="val 10028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B7D5F8-1EFD-9E81-6546-A80B38A70E4C}"/>
              </a:ext>
            </a:extLst>
          </p:cNvPr>
          <p:cNvSpPr txBox="1"/>
          <p:nvPr/>
        </p:nvSpPr>
        <p:spPr>
          <a:xfrm>
            <a:off x="1746143" y="3374713"/>
            <a:ext cx="1995644" cy="523220"/>
          </a:xfrm>
          <a:prstGeom prst="rect">
            <a:avLst/>
          </a:prstGeom>
          <a:noFill/>
        </p:spPr>
        <p:txBody>
          <a:bodyPr wrap="square" rtlCol="0">
            <a:spAutoFit/>
          </a:bodyPr>
          <a:lstStyle/>
          <a:p>
            <a:r>
              <a:rPr lang="en-US" dirty="0"/>
              <a:t>Confidence is increased</a:t>
            </a:r>
          </a:p>
        </p:txBody>
      </p:sp>
    </p:spTree>
    <p:extLst>
      <p:ext uri="{BB962C8B-B14F-4D97-AF65-F5344CB8AC3E}">
        <p14:creationId xmlns:p14="http://schemas.microsoft.com/office/powerpoint/2010/main" val="327059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42"/>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48"/>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12"/>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18"/>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9"/>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20"/>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23"/>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24"/>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25"/>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26"/>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par>
                                <p:cTn id="38" presetID="27" presetClass="emph" presetSubtype="0" fill="remove" grpId="1" nodeType="withEffect">
                                  <p:stCondLst>
                                    <p:cond delay="0"/>
                                  </p:stCondLst>
                                  <p:childTnLst>
                                    <p:animClr clrSpc="rgb" dir="cw">
                                      <p:cBhvr override="childStyle">
                                        <p:cTn id="39" dur="250" autoRev="1" fill="remove"/>
                                        <p:tgtEl>
                                          <p:spTgt spid="98"/>
                                        </p:tgtEl>
                                        <p:attrNameLst>
                                          <p:attrName>style.color</p:attrName>
                                        </p:attrNameLst>
                                      </p:cBhvr>
                                      <p:to>
                                        <a:schemeClr val="bg1"/>
                                      </p:to>
                                    </p:animClr>
                                    <p:animClr clrSpc="rgb" dir="cw">
                                      <p:cBhvr>
                                        <p:cTn id="40" dur="250" autoRev="1" fill="remove"/>
                                        <p:tgtEl>
                                          <p:spTgt spid="98"/>
                                        </p:tgtEl>
                                        <p:attrNameLst>
                                          <p:attrName>fillcolor</p:attrName>
                                        </p:attrNameLst>
                                      </p:cBhvr>
                                      <p:to>
                                        <a:schemeClr val="bg1"/>
                                      </p:to>
                                    </p:animClr>
                                    <p:set>
                                      <p:cBhvr>
                                        <p:cTn id="41" dur="250" autoRev="1" fill="remove"/>
                                        <p:tgtEl>
                                          <p:spTgt spid="98"/>
                                        </p:tgtEl>
                                        <p:attrNameLst>
                                          <p:attrName>fill.type</p:attrName>
                                        </p:attrNameLst>
                                      </p:cBhvr>
                                      <p:to>
                                        <p:strVal val="solid"/>
                                      </p:to>
                                    </p:set>
                                    <p:set>
                                      <p:cBhvr>
                                        <p:cTn id="42" dur="250" autoRev="1" fill="remove"/>
                                        <p:tgtEl>
                                          <p:spTgt spid="9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8" grpId="0" animBg="1"/>
      <p:bldP spid="12" grpId="0" animBg="1"/>
      <p:bldP spid="18" grpId="0" animBg="1"/>
      <p:bldP spid="19" grpId="0" animBg="1"/>
      <p:bldP spid="20" grpId="0" animBg="1"/>
      <p:bldP spid="23" grpId="0" animBg="1"/>
      <p:bldP spid="24" grpId="0" animBg="1"/>
      <p:bldP spid="25" grpId="0" animBg="1"/>
      <p:bldP spid="26" grpId="0" animBg="1"/>
      <p:bldP spid="98" grpId="0" animBg="1"/>
      <p:bldP spid="98" grpId="1"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22B35692-BC11-1063-90DA-09326173E229}"/>
            </a:ext>
          </a:extLst>
        </p:cNvPr>
        <p:cNvGrpSpPr/>
        <p:nvPr/>
      </p:nvGrpSpPr>
      <p:grpSpPr>
        <a:xfrm>
          <a:off x="0" y="0"/>
          <a:ext cx="0" cy="0"/>
          <a:chOff x="0" y="0"/>
          <a:chExt cx="0" cy="0"/>
        </a:xfrm>
      </p:grpSpPr>
      <p:sp>
        <p:nvSpPr>
          <p:cNvPr id="123" name="Google Shape;123;p25">
            <a:extLst>
              <a:ext uri="{FF2B5EF4-FFF2-40B4-BE49-F238E27FC236}">
                <a16:creationId xmlns:a16="http://schemas.microsoft.com/office/drawing/2014/main" id="{F7E1A216-4A36-DBF5-A1C0-129DCF5218E1}"/>
              </a:ext>
            </a:extLst>
          </p:cNvPr>
          <p:cNvSpPr txBox="1">
            <a:spLocks noGrp="1"/>
          </p:cNvSpPr>
          <p:nvPr>
            <p:ph type="title"/>
          </p:nvPr>
        </p:nvSpPr>
        <p:spPr>
          <a:xfrm>
            <a:off x="628650" y="136399"/>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SPP</a:t>
            </a:r>
            <a:endParaRPr dirty="0"/>
          </a:p>
        </p:txBody>
      </p:sp>
      <p:sp>
        <p:nvSpPr>
          <p:cNvPr id="2" name="Rectangle 1">
            <a:extLst>
              <a:ext uri="{FF2B5EF4-FFF2-40B4-BE49-F238E27FC236}">
                <a16:creationId xmlns:a16="http://schemas.microsoft.com/office/drawing/2014/main" id="{C8515DE2-A2B0-28BB-B134-C68DDF03B74C}"/>
              </a:ext>
            </a:extLst>
          </p:cNvPr>
          <p:cNvSpPr/>
          <p:nvPr/>
        </p:nvSpPr>
        <p:spPr>
          <a:xfrm>
            <a:off x="299622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[3, -2, 1]</a:t>
            </a:r>
          </a:p>
        </p:txBody>
      </p:sp>
      <p:sp>
        <p:nvSpPr>
          <p:cNvPr id="42" name="Rectangle 41">
            <a:extLst>
              <a:ext uri="{FF2B5EF4-FFF2-40B4-BE49-F238E27FC236}">
                <a16:creationId xmlns:a16="http://schemas.microsoft.com/office/drawing/2014/main" id="{1A4D72F5-D153-AE56-5F47-DC3828C08948}"/>
              </a:ext>
            </a:extLst>
          </p:cNvPr>
          <p:cNvSpPr/>
          <p:nvPr/>
        </p:nvSpPr>
        <p:spPr>
          <a:xfrm>
            <a:off x="299670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8" name="Rectangle 47">
            <a:extLst>
              <a:ext uri="{FF2B5EF4-FFF2-40B4-BE49-F238E27FC236}">
                <a16:creationId xmlns:a16="http://schemas.microsoft.com/office/drawing/2014/main" id="{748896FF-B75C-FC7A-783B-8F15B1ADD130}"/>
              </a:ext>
            </a:extLst>
          </p:cNvPr>
          <p:cNvSpPr/>
          <p:nvPr/>
        </p:nvSpPr>
        <p:spPr>
          <a:xfrm>
            <a:off x="299622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4605CA9-A966-6469-95B0-F0494B2CC4E8}"/>
              </a:ext>
            </a:extLst>
          </p:cNvPr>
          <p:cNvSpPr/>
          <p:nvPr/>
        </p:nvSpPr>
        <p:spPr>
          <a:xfrm>
            <a:off x="432874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[1, 1, 1]</a:t>
            </a:r>
          </a:p>
        </p:txBody>
      </p:sp>
      <p:sp>
        <p:nvSpPr>
          <p:cNvPr id="11" name="Rectangle 10">
            <a:extLst>
              <a:ext uri="{FF2B5EF4-FFF2-40B4-BE49-F238E27FC236}">
                <a16:creationId xmlns:a16="http://schemas.microsoft.com/office/drawing/2014/main" id="{ACEEBD6F-722A-0ABA-871B-6CCCE3E05C83}"/>
              </a:ext>
            </a:extLst>
          </p:cNvPr>
          <p:cNvSpPr/>
          <p:nvPr/>
        </p:nvSpPr>
        <p:spPr>
          <a:xfrm>
            <a:off x="5661266" y="965747"/>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[-2, 1, 1]</a:t>
            </a:r>
          </a:p>
        </p:txBody>
      </p:sp>
      <p:sp>
        <p:nvSpPr>
          <p:cNvPr id="12" name="Rectangle 11">
            <a:extLst>
              <a:ext uri="{FF2B5EF4-FFF2-40B4-BE49-F238E27FC236}">
                <a16:creationId xmlns:a16="http://schemas.microsoft.com/office/drawing/2014/main" id="{AEC86456-5E70-D69E-877D-9B52A649877B}"/>
              </a:ext>
            </a:extLst>
          </p:cNvPr>
          <p:cNvSpPr/>
          <p:nvPr/>
        </p:nvSpPr>
        <p:spPr>
          <a:xfrm>
            <a:off x="366248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18" name="Rectangle 17">
            <a:extLst>
              <a:ext uri="{FF2B5EF4-FFF2-40B4-BE49-F238E27FC236}">
                <a16:creationId xmlns:a16="http://schemas.microsoft.com/office/drawing/2014/main" id="{7DDD495E-63B1-1A1C-8E2A-5705BD13E448}"/>
              </a:ext>
            </a:extLst>
          </p:cNvPr>
          <p:cNvSpPr/>
          <p:nvPr/>
        </p:nvSpPr>
        <p:spPr>
          <a:xfrm>
            <a:off x="312241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5FC94057-238B-E548-29B3-4A01538B1D81}"/>
              </a:ext>
            </a:extLst>
          </p:cNvPr>
          <p:cNvSpPr/>
          <p:nvPr/>
        </p:nvSpPr>
        <p:spPr>
          <a:xfrm>
            <a:off x="312241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Rectangle 19">
            <a:extLst>
              <a:ext uri="{FF2B5EF4-FFF2-40B4-BE49-F238E27FC236}">
                <a16:creationId xmlns:a16="http://schemas.microsoft.com/office/drawing/2014/main" id="{AA785A20-DEC4-A9EC-A661-FF7EF80766E8}"/>
              </a:ext>
            </a:extLst>
          </p:cNvPr>
          <p:cNvSpPr/>
          <p:nvPr/>
        </p:nvSpPr>
        <p:spPr>
          <a:xfrm>
            <a:off x="312241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Rectangle 22">
            <a:extLst>
              <a:ext uri="{FF2B5EF4-FFF2-40B4-BE49-F238E27FC236}">
                <a16:creationId xmlns:a16="http://schemas.microsoft.com/office/drawing/2014/main" id="{E4D66548-C3DA-C2FE-9B9F-1AF035EEA87A}"/>
              </a:ext>
            </a:extLst>
          </p:cNvPr>
          <p:cNvSpPr/>
          <p:nvPr/>
        </p:nvSpPr>
        <p:spPr>
          <a:xfrm>
            <a:off x="366224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F5FC0BF-0390-5A32-27CD-558BF0A337DA}"/>
              </a:ext>
            </a:extLst>
          </p:cNvPr>
          <p:cNvSpPr/>
          <p:nvPr/>
        </p:nvSpPr>
        <p:spPr>
          <a:xfrm>
            <a:off x="378843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76</a:t>
            </a:r>
          </a:p>
        </p:txBody>
      </p:sp>
      <p:sp>
        <p:nvSpPr>
          <p:cNvPr id="25" name="Rectangle 24">
            <a:extLst>
              <a:ext uri="{FF2B5EF4-FFF2-40B4-BE49-F238E27FC236}">
                <a16:creationId xmlns:a16="http://schemas.microsoft.com/office/drawing/2014/main" id="{22BBC9C7-2A68-E79E-BBB8-BE20D04901BE}"/>
              </a:ext>
            </a:extLst>
          </p:cNvPr>
          <p:cNvSpPr/>
          <p:nvPr/>
        </p:nvSpPr>
        <p:spPr>
          <a:xfrm>
            <a:off x="378843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43</a:t>
            </a:r>
          </a:p>
        </p:txBody>
      </p:sp>
      <p:sp>
        <p:nvSpPr>
          <p:cNvPr id="26" name="Rectangle 25">
            <a:extLst>
              <a:ext uri="{FF2B5EF4-FFF2-40B4-BE49-F238E27FC236}">
                <a16:creationId xmlns:a16="http://schemas.microsoft.com/office/drawing/2014/main" id="{5705B5B5-65F3-CC6A-742B-E5AC8AAD0A99}"/>
              </a:ext>
            </a:extLst>
          </p:cNvPr>
          <p:cNvSpPr/>
          <p:nvPr/>
        </p:nvSpPr>
        <p:spPr>
          <a:xfrm>
            <a:off x="378843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29" name="Rectangle 28">
            <a:extLst>
              <a:ext uri="{FF2B5EF4-FFF2-40B4-BE49-F238E27FC236}">
                <a16:creationId xmlns:a16="http://schemas.microsoft.com/office/drawing/2014/main" id="{5F94213C-690F-5B6C-3D16-CBB47C3616E5}"/>
              </a:ext>
            </a:extLst>
          </p:cNvPr>
          <p:cNvSpPr/>
          <p:nvPr/>
        </p:nvSpPr>
        <p:spPr>
          <a:xfrm>
            <a:off x="432922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30" name="Rectangle 29">
            <a:extLst>
              <a:ext uri="{FF2B5EF4-FFF2-40B4-BE49-F238E27FC236}">
                <a16:creationId xmlns:a16="http://schemas.microsoft.com/office/drawing/2014/main" id="{23587281-8926-C9BA-B367-A9ACD67F6082}"/>
              </a:ext>
            </a:extLst>
          </p:cNvPr>
          <p:cNvSpPr/>
          <p:nvPr/>
        </p:nvSpPr>
        <p:spPr>
          <a:xfrm>
            <a:off x="432874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6418021-9D89-A5A9-FAFD-CDF009F7F5B0}"/>
              </a:ext>
            </a:extLst>
          </p:cNvPr>
          <p:cNvSpPr/>
          <p:nvPr/>
        </p:nvSpPr>
        <p:spPr>
          <a:xfrm>
            <a:off x="499500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32" name="Rectangle 31">
            <a:extLst>
              <a:ext uri="{FF2B5EF4-FFF2-40B4-BE49-F238E27FC236}">
                <a16:creationId xmlns:a16="http://schemas.microsoft.com/office/drawing/2014/main" id="{E90FFBD9-8F03-28BB-6D20-8577E4408A86}"/>
              </a:ext>
            </a:extLst>
          </p:cNvPr>
          <p:cNvSpPr/>
          <p:nvPr/>
        </p:nvSpPr>
        <p:spPr>
          <a:xfrm>
            <a:off x="445493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D0B1A989-987F-EA33-D73A-137875E0C2FE}"/>
              </a:ext>
            </a:extLst>
          </p:cNvPr>
          <p:cNvSpPr/>
          <p:nvPr/>
        </p:nvSpPr>
        <p:spPr>
          <a:xfrm>
            <a:off x="445493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Rectangle 33">
            <a:extLst>
              <a:ext uri="{FF2B5EF4-FFF2-40B4-BE49-F238E27FC236}">
                <a16:creationId xmlns:a16="http://schemas.microsoft.com/office/drawing/2014/main" id="{F68E9935-658E-3653-06BF-5827C308AEA8}"/>
              </a:ext>
            </a:extLst>
          </p:cNvPr>
          <p:cNvSpPr/>
          <p:nvPr/>
        </p:nvSpPr>
        <p:spPr>
          <a:xfrm>
            <a:off x="445493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Rectangle 36">
            <a:extLst>
              <a:ext uri="{FF2B5EF4-FFF2-40B4-BE49-F238E27FC236}">
                <a16:creationId xmlns:a16="http://schemas.microsoft.com/office/drawing/2014/main" id="{6276D312-E498-289E-CF19-91A8E5E288A8}"/>
              </a:ext>
            </a:extLst>
          </p:cNvPr>
          <p:cNvSpPr/>
          <p:nvPr/>
        </p:nvSpPr>
        <p:spPr>
          <a:xfrm>
            <a:off x="499476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D5578C4-5A1F-158A-4694-A50F6A600DF7}"/>
              </a:ext>
            </a:extLst>
          </p:cNvPr>
          <p:cNvSpPr/>
          <p:nvPr/>
        </p:nvSpPr>
        <p:spPr>
          <a:xfrm>
            <a:off x="512095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99</a:t>
            </a:r>
          </a:p>
        </p:txBody>
      </p:sp>
      <p:sp>
        <p:nvSpPr>
          <p:cNvPr id="39" name="Rectangle 38">
            <a:extLst>
              <a:ext uri="{FF2B5EF4-FFF2-40B4-BE49-F238E27FC236}">
                <a16:creationId xmlns:a16="http://schemas.microsoft.com/office/drawing/2014/main" id="{3DF1C923-3F4C-365B-5A8A-9B9086D171C3}"/>
              </a:ext>
            </a:extLst>
          </p:cNvPr>
          <p:cNvSpPr/>
          <p:nvPr/>
        </p:nvSpPr>
        <p:spPr>
          <a:xfrm>
            <a:off x="512095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0" name="Rectangle 39">
            <a:extLst>
              <a:ext uri="{FF2B5EF4-FFF2-40B4-BE49-F238E27FC236}">
                <a16:creationId xmlns:a16="http://schemas.microsoft.com/office/drawing/2014/main" id="{4FE4C619-AF03-9949-43F3-636774B36A79}"/>
              </a:ext>
            </a:extLst>
          </p:cNvPr>
          <p:cNvSpPr/>
          <p:nvPr/>
        </p:nvSpPr>
        <p:spPr>
          <a:xfrm>
            <a:off x="512095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5" name="Rectangle 44">
            <a:extLst>
              <a:ext uri="{FF2B5EF4-FFF2-40B4-BE49-F238E27FC236}">
                <a16:creationId xmlns:a16="http://schemas.microsoft.com/office/drawing/2014/main" id="{8EBA358E-1D02-FF98-5A4E-4DC1653ABAE4}"/>
              </a:ext>
            </a:extLst>
          </p:cNvPr>
          <p:cNvSpPr/>
          <p:nvPr/>
        </p:nvSpPr>
        <p:spPr>
          <a:xfrm>
            <a:off x="566174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6" name="Rectangle 45">
            <a:extLst>
              <a:ext uri="{FF2B5EF4-FFF2-40B4-BE49-F238E27FC236}">
                <a16:creationId xmlns:a16="http://schemas.microsoft.com/office/drawing/2014/main" id="{1F180585-E366-DF15-C768-796ECB85DD3B}"/>
              </a:ext>
            </a:extLst>
          </p:cNvPr>
          <p:cNvSpPr/>
          <p:nvPr/>
        </p:nvSpPr>
        <p:spPr>
          <a:xfrm>
            <a:off x="566126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4231FDF-D822-01C9-A420-51615760726E}"/>
              </a:ext>
            </a:extLst>
          </p:cNvPr>
          <p:cNvSpPr/>
          <p:nvPr/>
        </p:nvSpPr>
        <p:spPr>
          <a:xfrm>
            <a:off x="632752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56" name="Rectangle 55">
            <a:extLst>
              <a:ext uri="{FF2B5EF4-FFF2-40B4-BE49-F238E27FC236}">
                <a16:creationId xmlns:a16="http://schemas.microsoft.com/office/drawing/2014/main" id="{28986EF5-F25A-7428-F2D7-6A325D4A6801}"/>
              </a:ext>
            </a:extLst>
          </p:cNvPr>
          <p:cNvSpPr/>
          <p:nvPr/>
        </p:nvSpPr>
        <p:spPr>
          <a:xfrm>
            <a:off x="578745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665BA9EB-E34F-955F-97C1-06B86049601F}"/>
              </a:ext>
            </a:extLst>
          </p:cNvPr>
          <p:cNvSpPr/>
          <p:nvPr/>
        </p:nvSpPr>
        <p:spPr>
          <a:xfrm>
            <a:off x="578745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8" name="Rectangle 57">
            <a:extLst>
              <a:ext uri="{FF2B5EF4-FFF2-40B4-BE49-F238E27FC236}">
                <a16:creationId xmlns:a16="http://schemas.microsoft.com/office/drawing/2014/main" id="{02F4A922-A998-3856-39DA-EC93042B39AB}"/>
              </a:ext>
            </a:extLst>
          </p:cNvPr>
          <p:cNvSpPr/>
          <p:nvPr/>
        </p:nvSpPr>
        <p:spPr>
          <a:xfrm>
            <a:off x="578745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Rectangle 60">
            <a:extLst>
              <a:ext uri="{FF2B5EF4-FFF2-40B4-BE49-F238E27FC236}">
                <a16:creationId xmlns:a16="http://schemas.microsoft.com/office/drawing/2014/main" id="{66F31174-8E50-0EA4-49E7-7569A3C4FB98}"/>
              </a:ext>
            </a:extLst>
          </p:cNvPr>
          <p:cNvSpPr/>
          <p:nvPr/>
        </p:nvSpPr>
        <p:spPr>
          <a:xfrm>
            <a:off x="632728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5C523D6C-D255-33A2-2BE1-8B90F525D2AB}"/>
              </a:ext>
            </a:extLst>
          </p:cNvPr>
          <p:cNvSpPr/>
          <p:nvPr/>
        </p:nvSpPr>
        <p:spPr>
          <a:xfrm>
            <a:off x="645347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80</a:t>
            </a:r>
          </a:p>
        </p:txBody>
      </p:sp>
      <p:sp>
        <p:nvSpPr>
          <p:cNvPr id="63" name="Rectangle 62">
            <a:extLst>
              <a:ext uri="{FF2B5EF4-FFF2-40B4-BE49-F238E27FC236}">
                <a16:creationId xmlns:a16="http://schemas.microsoft.com/office/drawing/2014/main" id="{706FB143-64E1-563D-807A-E04E78EE203F}"/>
              </a:ext>
            </a:extLst>
          </p:cNvPr>
          <p:cNvSpPr/>
          <p:nvPr/>
        </p:nvSpPr>
        <p:spPr>
          <a:xfrm>
            <a:off x="645347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64" name="Rectangle 63">
            <a:extLst>
              <a:ext uri="{FF2B5EF4-FFF2-40B4-BE49-F238E27FC236}">
                <a16:creationId xmlns:a16="http://schemas.microsoft.com/office/drawing/2014/main" id="{35C2E421-B00B-28DF-9BAE-BB1738266DBC}"/>
              </a:ext>
            </a:extLst>
          </p:cNvPr>
          <p:cNvSpPr/>
          <p:nvPr/>
        </p:nvSpPr>
        <p:spPr>
          <a:xfrm>
            <a:off x="645347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Rectangle 66">
            <a:extLst>
              <a:ext uri="{FF2B5EF4-FFF2-40B4-BE49-F238E27FC236}">
                <a16:creationId xmlns:a16="http://schemas.microsoft.com/office/drawing/2014/main" id="{05DAB37A-8B40-8998-CE62-79CC98D69FC3}"/>
              </a:ext>
            </a:extLst>
          </p:cNvPr>
          <p:cNvSpPr/>
          <p:nvPr/>
        </p:nvSpPr>
        <p:spPr>
          <a:xfrm>
            <a:off x="946051"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Rectangle 82">
            <a:extLst>
              <a:ext uri="{FF2B5EF4-FFF2-40B4-BE49-F238E27FC236}">
                <a16:creationId xmlns:a16="http://schemas.microsoft.com/office/drawing/2014/main" id="{AAC14950-CD14-354D-4EF6-779986C7997C}"/>
              </a:ext>
            </a:extLst>
          </p:cNvPr>
          <p:cNvSpPr/>
          <p:nvPr/>
        </p:nvSpPr>
        <p:spPr>
          <a:xfrm>
            <a:off x="1392449"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5" name="Rectangle 84">
            <a:extLst>
              <a:ext uri="{FF2B5EF4-FFF2-40B4-BE49-F238E27FC236}">
                <a16:creationId xmlns:a16="http://schemas.microsoft.com/office/drawing/2014/main" id="{FFF6316D-25DF-757C-D809-FEF4FC60B6FE}"/>
              </a:ext>
            </a:extLst>
          </p:cNvPr>
          <p:cNvSpPr/>
          <p:nvPr/>
        </p:nvSpPr>
        <p:spPr>
          <a:xfrm>
            <a:off x="1837682"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3D0F21B7-0F02-8F30-3104-BF6A4D05AC79}"/>
              </a:ext>
            </a:extLst>
          </p:cNvPr>
          <p:cNvSpPr/>
          <p:nvPr/>
        </p:nvSpPr>
        <p:spPr>
          <a:xfrm>
            <a:off x="499653"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0" name="Right Brace 89">
            <a:extLst>
              <a:ext uri="{FF2B5EF4-FFF2-40B4-BE49-F238E27FC236}">
                <a16:creationId xmlns:a16="http://schemas.microsoft.com/office/drawing/2014/main" id="{573996D5-C9D5-5DB8-2D60-8FDC99BD2FA9}"/>
              </a:ext>
            </a:extLst>
          </p:cNvPr>
          <p:cNvSpPr/>
          <p:nvPr/>
        </p:nvSpPr>
        <p:spPr>
          <a:xfrm rot="5400000">
            <a:off x="1446927" y="1346957"/>
            <a:ext cx="264002" cy="133261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733A978F-2E68-4403-2C1D-B645207415B7}"/>
              </a:ext>
            </a:extLst>
          </p:cNvPr>
          <p:cNvSpPr txBox="1"/>
          <p:nvPr/>
        </p:nvSpPr>
        <p:spPr>
          <a:xfrm>
            <a:off x="1090688" y="2075517"/>
            <a:ext cx="976480" cy="307777"/>
          </a:xfrm>
          <a:prstGeom prst="rect">
            <a:avLst/>
          </a:prstGeom>
          <a:noFill/>
        </p:spPr>
        <p:txBody>
          <a:bodyPr wrap="square" rtlCol="0">
            <a:spAutoFit/>
          </a:bodyPr>
          <a:lstStyle/>
          <a:p>
            <a:r>
              <a:rPr lang="en-US" dirty="0"/>
              <a:t>Signature</a:t>
            </a:r>
          </a:p>
        </p:txBody>
      </p:sp>
      <p:cxnSp>
        <p:nvCxnSpPr>
          <p:cNvPr id="101" name="Connector: Curved 100">
            <a:extLst>
              <a:ext uri="{FF2B5EF4-FFF2-40B4-BE49-F238E27FC236}">
                <a16:creationId xmlns:a16="http://schemas.microsoft.com/office/drawing/2014/main" id="{3F89F9F0-502E-7D16-2D75-B4F12FE5E7AE}"/>
              </a:ext>
            </a:extLst>
          </p:cNvPr>
          <p:cNvCxnSpPr>
            <a:cxnSpLocks/>
          </p:cNvCxnSpPr>
          <p:nvPr/>
        </p:nvCxnSpPr>
        <p:spPr>
          <a:xfrm>
            <a:off x="1578928" y="2544032"/>
            <a:ext cx="4081628" cy="839248"/>
          </a:xfrm>
          <a:prstGeom prst="curvedConnector3">
            <a:avLst>
              <a:gd name="adj1" fmla="val 124"/>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F9BFE8-B4E7-3EB6-23F6-C01828CB2409}"/>
              </a:ext>
            </a:extLst>
          </p:cNvPr>
          <p:cNvCxnSpPr/>
          <p:nvPr/>
        </p:nvCxnSpPr>
        <p:spPr>
          <a:xfrm>
            <a:off x="6993311" y="3366261"/>
            <a:ext cx="54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187DE2-8A24-D453-00A7-DAF8CF1E2115}"/>
              </a:ext>
            </a:extLst>
          </p:cNvPr>
          <p:cNvSpPr txBox="1"/>
          <p:nvPr/>
        </p:nvSpPr>
        <p:spPr>
          <a:xfrm>
            <a:off x="7493267" y="3212372"/>
            <a:ext cx="1236847" cy="307777"/>
          </a:xfrm>
          <a:prstGeom prst="rect">
            <a:avLst/>
          </a:prstGeom>
          <a:noFill/>
        </p:spPr>
        <p:txBody>
          <a:bodyPr wrap="square" rtlCol="0">
            <a:spAutoFit/>
          </a:bodyPr>
          <a:lstStyle/>
          <a:p>
            <a:r>
              <a:rPr lang="en-US" dirty="0"/>
              <a:t>Prefetch +1</a:t>
            </a:r>
          </a:p>
        </p:txBody>
      </p:sp>
      <p:sp>
        <p:nvSpPr>
          <p:cNvPr id="3" name="TextBox 2">
            <a:extLst>
              <a:ext uri="{FF2B5EF4-FFF2-40B4-BE49-F238E27FC236}">
                <a16:creationId xmlns:a16="http://schemas.microsoft.com/office/drawing/2014/main" id="{4539A202-5DC0-E21F-3435-B94A8F438E8B}"/>
              </a:ext>
            </a:extLst>
          </p:cNvPr>
          <p:cNvSpPr txBox="1"/>
          <p:nvPr/>
        </p:nvSpPr>
        <p:spPr>
          <a:xfrm>
            <a:off x="4047894" y="3424817"/>
            <a:ext cx="1641851" cy="738664"/>
          </a:xfrm>
          <a:prstGeom prst="rect">
            <a:avLst/>
          </a:prstGeom>
          <a:noFill/>
        </p:spPr>
        <p:txBody>
          <a:bodyPr wrap="square" rtlCol="0">
            <a:spAutoFit/>
          </a:bodyPr>
          <a:lstStyle/>
          <a:p>
            <a:r>
              <a:rPr lang="en-US" dirty="0"/>
              <a:t>The new signature is used to predict the next delta</a:t>
            </a:r>
          </a:p>
        </p:txBody>
      </p:sp>
    </p:spTree>
    <p:extLst>
      <p:ext uri="{BB962C8B-B14F-4D97-AF65-F5344CB8AC3E}">
        <p14:creationId xmlns:p14="http://schemas.microsoft.com/office/powerpoint/2010/main" val="1516367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46"/>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52"/>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56"/>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57"/>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58"/>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61"/>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62"/>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63"/>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64"/>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wheel(1)">
                                      <p:cBhvr>
                                        <p:cTn id="29" dur="2000"/>
                                        <p:tgtEl>
                                          <p:spTgt spid="10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grpId="1" nodeType="clickEffect">
                                  <p:stCondLst>
                                    <p:cond delay="0"/>
                                  </p:stCondLst>
                                  <p:childTnLst>
                                    <p:animClr clrSpc="rgb" dir="cw">
                                      <p:cBhvr override="childStyle">
                                        <p:cTn id="36" dur="250" autoRev="1" fill="remove"/>
                                        <p:tgtEl>
                                          <p:spTgt spid="56"/>
                                        </p:tgtEl>
                                        <p:attrNameLst>
                                          <p:attrName>style.color</p:attrName>
                                        </p:attrNameLst>
                                      </p:cBhvr>
                                      <p:to>
                                        <a:schemeClr val="bg1"/>
                                      </p:to>
                                    </p:animClr>
                                    <p:animClr clrSpc="rgb" dir="cw">
                                      <p:cBhvr>
                                        <p:cTn id="37" dur="250" autoRev="1" fill="remove"/>
                                        <p:tgtEl>
                                          <p:spTgt spid="56"/>
                                        </p:tgtEl>
                                        <p:attrNameLst>
                                          <p:attrName>fillcolor</p:attrName>
                                        </p:attrNameLst>
                                      </p:cBhvr>
                                      <p:to>
                                        <a:schemeClr val="bg1"/>
                                      </p:to>
                                    </p:animClr>
                                    <p:set>
                                      <p:cBhvr>
                                        <p:cTn id="38" dur="250" autoRev="1" fill="remove"/>
                                        <p:tgtEl>
                                          <p:spTgt spid="56"/>
                                        </p:tgtEl>
                                        <p:attrNameLst>
                                          <p:attrName>fill.type</p:attrName>
                                        </p:attrNameLst>
                                      </p:cBhvr>
                                      <p:to>
                                        <p:strVal val="solid"/>
                                      </p:to>
                                    </p:set>
                                    <p:set>
                                      <p:cBhvr>
                                        <p:cTn id="39" dur="250" autoRev="1" fill="remove"/>
                                        <p:tgtEl>
                                          <p:spTgt spid="56"/>
                                        </p:tgtEl>
                                        <p:attrNameLst>
                                          <p:attrName>fill.on</p:attrName>
                                        </p:attrNameLst>
                                      </p:cBhvr>
                                      <p:to>
                                        <p:strVal val="true"/>
                                      </p:to>
                                    </p:set>
                                  </p:childTnLst>
                                </p:cTn>
                              </p:par>
                              <p:par>
                                <p:cTn id="40" presetID="27" presetClass="emph" presetSubtype="0" fill="remove" grpId="1" nodeType="withEffect">
                                  <p:stCondLst>
                                    <p:cond delay="0"/>
                                  </p:stCondLst>
                                  <p:childTnLst>
                                    <p:animClr clrSpc="rgb" dir="cw">
                                      <p:cBhvr override="childStyle">
                                        <p:cTn id="41" dur="250" autoRev="1" fill="remove"/>
                                        <p:tgtEl>
                                          <p:spTgt spid="62"/>
                                        </p:tgtEl>
                                        <p:attrNameLst>
                                          <p:attrName>style.color</p:attrName>
                                        </p:attrNameLst>
                                      </p:cBhvr>
                                      <p:to>
                                        <a:schemeClr val="bg1"/>
                                      </p:to>
                                    </p:animClr>
                                    <p:animClr clrSpc="rgb" dir="cw">
                                      <p:cBhvr>
                                        <p:cTn id="42" dur="250" autoRev="1" fill="remove"/>
                                        <p:tgtEl>
                                          <p:spTgt spid="62"/>
                                        </p:tgtEl>
                                        <p:attrNameLst>
                                          <p:attrName>fillcolor</p:attrName>
                                        </p:attrNameLst>
                                      </p:cBhvr>
                                      <p:to>
                                        <a:schemeClr val="bg1"/>
                                      </p:to>
                                    </p:animClr>
                                    <p:set>
                                      <p:cBhvr>
                                        <p:cTn id="43" dur="250" autoRev="1" fill="remove"/>
                                        <p:tgtEl>
                                          <p:spTgt spid="62"/>
                                        </p:tgtEl>
                                        <p:attrNameLst>
                                          <p:attrName>fill.type</p:attrName>
                                        </p:attrNameLst>
                                      </p:cBhvr>
                                      <p:to>
                                        <p:strVal val="solid"/>
                                      </p:to>
                                    </p:set>
                                    <p:set>
                                      <p:cBhvr>
                                        <p:cTn id="44" dur="250" autoRev="1" fill="remove"/>
                                        <p:tgtEl>
                                          <p:spTgt spid="62"/>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2" grpId="0" animBg="1"/>
      <p:bldP spid="56" grpId="0" animBg="1"/>
      <p:bldP spid="56" grpId="1" animBg="1"/>
      <p:bldP spid="57" grpId="0" animBg="1"/>
      <p:bldP spid="58" grpId="0" animBg="1"/>
      <p:bldP spid="61" grpId="0" animBg="1"/>
      <p:bldP spid="62" grpId="0" animBg="1"/>
      <p:bldP spid="62" grpId="1" animBg="1"/>
      <p:bldP spid="63" grpId="0" animBg="1"/>
      <p:bldP spid="64" grpId="0" animBg="1"/>
      <p:bldP spid="1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B532BE5-B266-A910-1E7E-C097DC606296}"/>
            </a:ext>
          </a:extLst>
        </p:cNvPr>
        <p:cNvGrpSpPr/>
        <p:nvPr/>
      </p:nvGrpSpPr>
      <p:grpSpPr>
        <a:xfrm>
          <a:off x="0" y="0"/>
          <a:ext cx="0" cy="0"/>
          <a:chOff x="0" y="0"/>
          <a:chExt cx="0" cy="0"/>
        </a:xfrm>
      </p:grpSpPr>
      <p:sp>
        <p:nvSpPr>
          <p:cNvPr id="123" name="Google Shape;123;p25">
            <a:extLst>
              <a:ext uri="{FF2B5EF4-FFF2-40B4-BE49-F238E27FC236}">
                <a16:creationId xmlns:a16="http://schemas.microsoft.com/office/drawing/2014/main" id="{1F56C9B6-A346-7F59-44E8-CDFB9AC58608}"/>
              </a:ext>
            </a:extLst>
          </p:cNvPr>
          <p:cNvSpPr txBox="1">
            <a:spLocks noGrp="1"/>
          </p:cNvSpPr>
          <p:nvPr>
            <p:ph type="title"/>
          </p:nvPr>
        </p:nvSpPr>
        <p:spPr>
          <a:xfrm>
            <a:off x="628650" y="136399"/>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SPP</a:t>
            </a:r>
            <a:endParaRPr dirty="0"/>
          </a:p>
        </p:txBody>
      </p:sp>
      <p:sp>
        <p:nvSpPr>
          <p:cNvPr id="2" name="Rectangle 1">
            <a:extLst>
              <a:ext uri="{FF2B5EF4-FFF2-40B4-BE49-F238E27FC236}">
                <a16:creationId xmlns:a16="http://schemas.microsoft.com/office/drawing/2014/main" id="{098AE636-E8C0-4468-E62D-E90BEE9B911E}"/>
              </a:ext>
            </a:extLst>
          </p:cNvPr>
          <p:cNvSpPr/>
          <p:nvPr/>
        </p:nvSpPr>
        <p:spPr>
          <a:xfrm>
            <a:off x="299622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[3, -2, 1]</a:t>
            </a:r>
          </a:p>
        </p:txBody>
      </p:sp>
      <p:sp>
        <p:nvSpPr>
          <p:cNvPr id="42" name="Rectangle 41">
            <a:extLst>
              <a:ext uri="{FF2B5EF4-FFF2-40B4-BE49-F238E27FC236}">
                <a16:creationId xmlns:a16="http://schemas.microsoft.com/office/drawing/2014/main" id="{C30EB816-E36A-AD08-9D0A-A737F257AD1C}"/>
              </a:ext>
            </a:extLst>
          </p:cNvPr>
          <p:cNvSpPr/>
          <p:nvPr/>
        </p:nvSpPr>
        <p:spPr>
          <a:xfrm>
            <a:off x="299670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8" name="Rectangle 47">
            <a:extLst>
              <a:ext uri="{FF2B5EF4-FFF2-40B4-BE49-F238E27FC236}">
                <a16:creationId xmlns:a16="http://schemas.microsoft.com/office/drawing/2014/main" id="{A2ACC754-28C7-3492-26B2-8AA1CE02A39C}"/>
              </a:ext>
            </a:extLst>
          </p:cNvPr>
          <p:cNvSpPr/>
          <p:nvPr/>
        </p:nvSpPr>
        <p:spPr>
          <a:xfrm>
            <a:off x="299622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5D4819-9D1A-CF14-F3B7-68D3BD83EC25}"/>
              </a:ext>
            </a:extLst>
          </p:cNvPr>
          <p:cNvSpPr/>
          <p:nvPr/>
        </p:nvSpPr>
        <p:spPr>
          <a:xfrm>
            <a:off x="4328746" y="965748"/>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[1, 1, 1]</a:t>
            </a:r>
          </a:p>
        </p:txBody>
      </p:sp>
      <p:sp>
        <p:nvSpPr>
          <p:cNvPr id="11" name="Rectangle 10">
            <a:extLst>
              <a:ext uri="{FF2B5EF4-FFF2-40B4-BE49-F238E27FC236}">
                <a16:creationId xmlns:a16="http://schemas.microsoft.com/office/drawing/2014/main" id="{86133623-6D99-EDEB-6D53-9004222B4143}"/>
              </a:ext>
            </a:extLst>
          </p:cNvPr>
          <p:cNvSpPr/>
          <p:nvPr/>
        </p:nvSpPr>
        <p:spPr>
          <a:xfrm>
            <a:off x="5661266" y="965747"/>
            <a:ext cx="133252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Signature</a:t>
            </a:r>
          </a:p>
          <a:p>
            <a:pPr algn="ctr"/>
            <a:r>
              <a:rPr lang="en-US" dirty="0"/>
              <a:t>[-2, 1, 1]</a:t>
            </a:r>
          </a:p>
        </p:txBody>
      </p:sp>
      <p:sp>
        <p:nvSpPr>
          <p:cNvPr id="12" name="Rectangle 11">
            <a:extLst>
              <a:ext uri="{FF2B5EF4-FFF2-40B4-BE49-F238E27FC236}">
                <a16:creationId xmlns:a16="http://schemas.microsoft.com/office/drawing/2014/main" id="{07418E8E-BD0E-5BD5-79E7-AEF6D3635B1E}"/>
              </a:ext>
            </a:extLst>
          </p:cNvPr>
          <p:cNvSpPr/>
          <p:nvPr/>
        </p:nvSpPr>
        <p:spPr>
          <a:xfrm>
            <a:off x="366248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18" name="Rectangle 17">
            <a:extLst>
              <a:ext uri="{FF2B5EF4-FFF2-40B4-BE49-F238E27FC236}">
                <a16:creationId xmlns:a16="http://schemas.microsoft.com/office/drawing/2014/main" id="{0673E865-4E3D-8612-910B-72A2530F4267}"/>
              </a:ext>
            </a:extLst>
          </p:cNvPr>
          <p:cNvSpPr/>
          <p:nvPr/>
        </p:nvSpPr>
        <p:spPr>
          <a:xfrm>
            <a:off x="312241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5BE0E3F7-385B-0003-3DF5-6D23380FE9C6}"/>
              </a:ext>
            </a:extLst>
          </p:cNvPr>
          <p:cNvSpPr/>
          <p:nvPr/>
        </p:nvSpPr>
        <p:spPr>
          <a:xfrm>
            <a:off x="312241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Rectangle 19">
            <a:extLst>
              <a:ext uri="{FF2B5EF4-FFF2-40B4-BE49-F238E27FC236}">
                <a16:creationId xmlns:a16="http://schemas.microsoft.com/office/drawing/2014/main" id="{FF152EAC-263A-B23E-C962-428EA79CDA7D}"/>
              </a:ext>
            </a:extLst>
          </p:cNvPr>
          <p:cNvSpPr/>
          <p:nvPr/>
        </p:nvSpPr>
        <p:spPr>
          <a:xfrm>
            <a:off x="312241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Rectangle 22">
            <a:extLst>
              <a:ext uri="{FF2B5EF4-FFF2-40B4-BE49-F238E27FC236}">
                <a16:creationId xmlns:a16="http://schemas.microsoft.com/office/drawing/2014/main" id="{9580EB6F-8C17-501D-FD07-0E4B45013EC4}"/>
              </a:ext>
            </a:extLst>
          </p:cNvPr>
          <p:cNvSpPr/>
          <p:nvPr/>
        </p:nvSpPr>
        <p:spPr>
          <a:xfrm>
            <a:off x="366224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6599605-A6C2-C7E3-C609-B493EE92AAC7}"/>
              </a:ext>
            </a:extLst>
          </p:cNvPr>
          <p:cNvSpPr/>
          <p:nvPr/>
        </p:nvSpPr>
        <p:spPr>
          <a:xfrm>
            <a:off x="378843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76</a:t>
            </a:r>
          </a:p>
        </p:txBody>
      </p:sp>
      <p:sp>
        <p:nvSpPr>
          <p:cNvPr id="25" name="Rectangle 24">
            <a:extLst>
              <a:ext uri="{FF2B5EF4-FFF2-40B4-BE49-F238E27FC236}">
                <a16:creationId xmlns:a16="http://schemas.microsoft.com/office/drawing/2014/main" id="{57E3882C-4A63-EB59-CF68-75CB562C6700}"/>
              </a:ext>
            </a:extLst>
          </p:cNvPr>
          <p:cNvSpPr/>
          <p:nvPr/>
        </p:nvSpPr>
        <p:spPr>
          <a:xfrm>
            <a:off x="378843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43</a:t>
            </a:r>
          </a:p>
        </p:txBody>
      </p:sp>
      <p:sp>
        <p:nvSpPr>
          <p:cNvPr id="26" name="Rectangle 25">
            <a:extLst>
              <a:ext uri="{FF2B5EF4-FFF2-40B4-BE49-F238E27FC236}">
                <a16:creationId xmlns:a16="http://schemas.microsoft.com/office/drawing/2014/main" id="{A7C3570B-1C91-46AC-76F7-0D2ECCC2DCD7}"/>
              </a:ext>
            </a:extLst>
          </p:cNvPr>
          <p:cNvSpPr/>
          <p:nvPr/>
        </p:nvSpPr>
        <p:spPr>
          <a:xfrm>
            <a:off x="378843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29" name="Rectangle 28">
            <a:extLst>
              <a:ext uri="{FF2B5EF4-FFF2-40B4-BE49-F238E27FC236}">
                <a16:creationId xmlns:a16="http://schemas.microsoft.com/office/drawing/2014/main" id="{C9E80EA4-1FF0-87C5-371A-34343B25BAB9}"/>
              </a:ext>
            </a:extLst>
          </p:cNvPr>
          <p:cNvSpPr/>
          <p:nvPr/>
        </p:nvSpPr>
        <p:spPr>
          <a:xfrm>
            <a:off x="432922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30" name="Rectangle 29">
            <a:extLst>
              <a:ext uri="{FF2B5EF4-FFF2-40B4-BE49-F238E27FC236}">
                <a16:creationId xmlns:a16="http://schemas.microsoft.com/office/drawing/2014/main" id="{C4C1BE23-15DB-FF30-A87A-1BC22FC59358}"/>
              </a:ext>
            </a:extLst>
          </p:cNvPr>
          <p:cNvSpPr/>
          <p:nvPr/>
        </p:nvSpPr>
        <p:spPr>
          <a:xfrm>
            <a:off x="432874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510C1B7-BEFD-61BE-BBAA-C0C0B836EF94}"/>
              </a:ext>
            </a:extLst>
          </p:cNvPr>
          <p:cNvSpPr/>
          <p:nvPr/>
        </p:nvSpPr>
        <p:spPr>
          <a:xfrm>
            <a:off x="499500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32" name="Rectangle 31">
            <a:extLst>
              <a:ext uri="{FF2B5EF4-FFF2-40B4-BE49-F238E27FC236}">
                <a16:creationId xmlns:a16="http://schemas.microsoft.com/office/drawing/2014/main" id="{08465D9B-A9B0-5B20-0404-DD0D5F2B18C0}"/>
              </a:ext>
            </a:extLst>
          </p:cNvPr>
          <p:cNvSpPr/>
          <p:nvPr/>
        </p:nvSpPr>
        <p:spPr>
          <a:xfrm>
            <a:off x="445493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Rectangle 32">
            <a:extLst>
              <a:ext uri="{FF2B5EF4-FFF2-40B4-BE49-F238E27FC236}">
                <a16:creationId xmlns:a16="http://schemas.microsoft.com/office/drawing/2014/main" id="{2CF7BAA6-EED9-BCED-4DC1-B1BB7E6F150C}"/>
              </a:ext>
            </a:extLst>
          </p:cNvPr>
          <p:cNvSpPr/>
          <p:nvPr/>
        </p:nvSpPr>
        <p:spPr>
          <a:xfrm>
            <a:off x="445493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Rectangle 33">
            <a:extLst>
              <a:ext uri="{FF2B5EF4-FFF2-40B4-BE49-F238E27FC236}">
                <a16:creationId xmlns:a16="http://schemas.microsoft.com/office/drawing/2014/main" id="{C0968A87-F06E-152D-FDAB-896D35EFC909}"/>
              </a:ext>
            </a:extLst>
          </p:cNvPr>
          <p:cNvSpPr/>
          <p:nvPr/>
        </p:nvSpPr>
        <p:spPr>
          <a:xfrm>
            <a:off x="445493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Rectangle 36">
            <a:extLst>
              <a:ext uri="{FF2B5EF4-FFF2-40B4-BE49-F238E27FC236}">
                <a16:creationId xmlns:a16="http://schemas.microsoft.com/office/drawing/2014/main" id="{B2A85BFD-865D-9177-6729-226C7A72E363}"/>
              </a:ext>
            </a:extLst>
          </p:cNvPr>
          <p:cNvSpPr/>
          <p:nvPr/>
        </p:nvSpPr>
        <p:spPr>
          <a:xfrm>
            <a:off x="499476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946B212-9808-30F5-49A8-74E145B01E4C}"/>
              </a:ext>
            </a:extLst>
          </p:cNvPr>
          <p:cNvSpPr/>
          <p:nvPr/>
        </p:nvSpPr>
        <p:spPr>
          <a:xfrm>
            <a:off x="512095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99</a:t>
            </a:r>
          </a:p>
        </p:txBody>
      </p:sp>
      <p:sp>
        <p:nvSpPr>
          <p:cNvPr id="39" name="Rectangle 38">
            <a:extLst>
              <a:ext uri="{FF2B5EF4-FFF2-40B4-BE49-F238E27FC236}">
                <a16:creationId xmlns:a16="http://schemas.microsoft.com/office/drawing/2014/main" id="{CC8A90C0-F2FF-D99C-54A7-12993289A9FF}"/>
              </a:ext>
            </a:extLst>
          </p:cNvPr>
          <p:cNvSpPr/>
          <p:nvPr/>
        </p:nvSpPr>
        <p:spPr>
          <a:xfrm>
            <a:off x="512095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0" name="Rectangle 39">
            <a:extLst>
              <a:ext uri="{FF2B5EF4-FFF2-40B4-BE49-F238E27FC236}">
                <a16:creationId xmlns:a16="http://schemas.microsoft.com/office/drawing/2014/main" id="{42F20516-2C42-7522-364E-AEC3A9AF6B43}"/>
              </a:ext>
            </a:extLst>
          </p:cNvPr>
          <p:cNvSpPr/>
          <p:nvPr/>
        </p:nvSpPr>
        <p:spPr>
          <a:xfrm>
            <a:off x="512095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5" name="Rectangle 44">
            <a:extLst>
              <a:ext uri="{FF2B5EF4-FFF2-40B4-BE49-F238E27FC236}">
                <a16:creationId xmlns:a16="http://schemas.microsoft.com/office/drawing/2014/main" id="{1B81B151-9880-2558-DDD0-968E355F50F7}"/>
              </a:ext>
            </a:extLst>
          </p:cNvPr>
          <p:cNvSpPr/>
          <p:nvPr/>
        </p:nvSpPr>
        <p:spPr>
          <a:xfrm>
            <a:off x="5661741" y="1426836"/>
            <a:ext cx="665785"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Delta</a:t>
            </a:r>
          </a:p>
        </p:txBody>
      </p:sp>
      <p:sp>
        <p:nvSpPr>
          <p:cNvPr id="46" name="Rectangle 45">
            <a:extLst>
              <a:ext uri="{FF2B5EF4-FFF2-40B4-BE49-F238E27FC236}">
                <a16:creationId xmlns:a16="http://schemas.microsoft.com/office/drawing/2014/main" id="{F4FF292C-45A6-E6B8-E911-EE235FE343E2}"/>
              </a:ext>
            </a:extLst>
          </p:cNvPr>
          <p:cNvSpPr/>
          <p:nvPr/>
        </p:nvSpPr>
        <p:spPr>
          <a:xfrm>
            <a:off x="5661266" y="1844405"/>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A79DA57-2122-9730-39B9-09F791E34202}"/>
              </a:ext>
            </a:extLst>
          </p:cNvPr>
          <p:cNvSpPr/>
          <p:nvPr/>
        </p:nvSpPr>
        <p:spPr>
          <a:xfrm>
            <a:off x="6327526" y="1426836"/>
            <a:ext cx="665785"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a:t>
            </a:r>
          </a:p>
        </p:txBody>
      </p:sp>
      <p:sp>
        <p:nvSpPr>
          <p:cNvPr id="56" name="Rectangle 55">
            <a:extLst>
              <a:ext uri="{FF2B5EF4-FFF2-40B4-BE49-F238E27FC236}">
                <a16:creationId xmlns:a16="http://schemas.microsoft.com/office/drawing/2014/main" id="{EA5098FB-2DE7-D229-A43B-136A8F685DE7}"/>
              </a:ext>
            </a:extLst>
          </p:cNvPr>
          <p:cNvSpPr/>
          <p:nvPr/>
        </p:nvSpPr>
        <p:spPr>
          <a:xfrm>
            <a:off x="5787452"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8CBECAB3-E966-AC91-2935-63E799F49C8A}"/>
              </a:ext>
            </a:extLst>
          </p:cNvPr>
          <p:cNvSpPr/>
          <p:nvPr/>
        </p:nvSpPr>
        <p:spPr>
          <a:xfrm>
            <a:off x="5787452"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8" name="Rectangle 57">
            <a:extLst>
              <a:ext uri="{FF2B5EF4-FFF2-40B4-BE49-F238E27FC236}">
                <a16:creationId xmlns:a16="http://schemas.microsoft.com/office/drawing/2014/main" id="{EA2F251E-D8D5-A7AE-1D64-03C3E4331A93}"/>
              </a:ext>
            </a:extLst>
          </p:cNvPr>
          <p:cNvSpPr/>
          <p:nvPr/>
        </p:nvSpPr>
        <p:spPr>
          <a:xfrm>
            <a:off x="5787452"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Rectangle 60">
            <a:extLst>
              <a:ext uri="{FF2B5EF4-FFF2-40B4-BE49-F238E27FC236}">
                <a16:creationId xmlns:a16="http://schemas.microsoft.com/office/drawing/2014/main" id="{334F8B23-BFC2-6302-6909-C7E71B889469}"/>
              </a:ext>
            </a:extLst>
          </p:cNvPr>
          <p:cNvSpPr/>
          <p:nvPr/>
        </p:nvSpPr>
        <p:spPr>
          <a:xfrm>
            <a:off x="6327289" y="1844405"/>
            <a:ext cx="666260"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84FD3577-42CE-D58E-3857-F405BF96A088}"/>
              </a:ext>
            </a:extLst>
          </p:cNvPr>
          <p:cNvSpPr/>
          <p:nvPr/>
        </p:nvSpPr>
        <p:spPr>
          <a:xfrm>
            <a:off x="6453475" y="194594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80</a:t>
            </a:r>
          </a:p>
        </p:txBody>
      </p:sp>
      <p:sp>
        <p:nvSpPr>
          <p:cNvPr id="63" name="Rectangle 62">
            <a:extLst>
              <a:ext uri="{FF2B5EF4-FFF2-40B4-BE49-F238E27FC236}">
                <a16:creationId xmlns:a16="http://schemas.microsoft.com/office/drawing/2014/main" id="{EC7FB96F-3135-DDCD-2EC6-D3C8BC7C9296}"/>
              </a:ext>
            </a:extLst>
          </p:cNvPr>
          <p:cNvSpPr/>
          <p:nvPr/>
        </p:nvSpPr>
        <p:spPr>
          <a:xfrm>
            <a:off x="6453475" y="2330943"/>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64" name="Rectangle 63">
            <a:extLst>
              <a:ext uri="{FF2B5EF4-FFF2-40B4-BE49-F238E27FC236}">
                <a16:creationId xmlns:a16="http://schemas.microsoft.com/office/drawing/2014/main" id="{301BD475-D1B7-DF0E-4E53-22CF2B687145}"/>
              </a:ext>
            </a:extLst>
          </p:cNvPr>
          <p:cNvSpPr/>
          <p:nvPr/>
        </p:nvSpPr>
        <p:spPr>
          <a:xfrm>
            <a:off x="6453475" y="271055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Rectangle 66">
            <a:extLst>
              <a:ext uri="{FF2B5EF4-FFF2-40B4-BE49-F238E27FC236}">
                <a16:creationId xmlns:a16="http://schemas.microsoft.com/office/drawing/2014/main" id="{D7C1A38C-7A5C-A65A-7F0E-41D71B8E73D3}"/>
              </a:ext>
            </a:extLst>
          </p:cNvPr>
          <p:cNvSpPr/>
          <p:nvPr/>
        </p:nvSpPr>
        <p:spPr>
          <a:xfrm>
            <a:off x="946051"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Rectangle 82">
            <a:extLst>
              <a:ext uri="{FF2B5EF4-FFF2-40B4-BE49-F238E27FC236}">
                <a16:creationId xmlns:a16="http://schemas.microsoft.com/office/drawing/2014/main" id="{0DFB9E1C-024C-1DEA-BA78-61B428DF0F29}"/>
              </a:ext>
            </a:extLst>
          </p:cNvPr>
          <p:cNvSpPr/>
          <p:nvPr/>
        </p:nvSpPr>
        <p:spPr>
          <a:xfrm>
            <a:off x="1392449" y="1595490"/>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5" name="Rectangle 84">
            <a:extLst>
              <a:ext uri="{FF2B5EF4-FFF2-40B4-BE49-F238E27FC236}">
                <a16:creationId xmlns:a16="http://schemas.microsoft.com/office/drawing/2014/main" id="{C6496A44-63C7-0A23-802E-D5877D66DBA4}"/>
              </a:ext>
            </a:extLst>
          </p:cNvPr>
          <p:cNvSpPr/>
          <p:nvPr/>
        </p:nvSpPr>
        <p:spPr>
          <a:xfrm>
            <a:off x="1837682"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8EACB869-2876-3A64-40DC-DD89CAAA2D5D}"/>
              </a:ext>
            </a:extLst>
          </p:cNvPr>
          <p:cNvSpPr/>
          <p:nvPr/>
        </p:nvSpPr>
        <p:spPr>
          <a:xfrm>
            <a:off x="499653"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0" name="Right Brace 89">
            <a:extLst>
              <a:ext uri="{FF2B5EF4-FFF2-40B4-BE49-F238E27FC236}">
                <a16:creationId xmlns:a16="http://schemas.microsoft.com/office/drawing/2014/main" id="{744A91CC-760F-FE4D-8F2A-66C790CA1EDB}"/>
              </a:ext>
            </a:extLst>
          </p:cNvPr>
          <p:cNvSpPr/>
          <p:nvPr/>
        </p:nvSpPr>
        <p:spPr>
          <a:xfrm rot="5400000">
            <a:off x="1896823" y="1343339"/>
            <a:ext cx="264002" cy="13398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43C5DD2A-F6E5-AF34-5284-A4BB7DF93D3D}"/>
              </a:ext>
            </a:extLst>
          </p:cNvPr>
          <p:cNvSpPr txBox="1"/>
          <p:nvPr/>
        </p:nvSpPr>
        <p:spPr>
          <a:xfrm>
            <a:off x="1087422" y="2106124"/>
            <a:ext cx="1908686" cy="307777"/>
          </a:xfrm>
          <a:prstGeom prst="rect">
            <a:avLst/>
          </a:prstGeom>
          <a:noFill/>
        </p:spPr>
        <p:txBody>
          <a:bodyPr wrap="square" rtlCol="0">
            <a:spAutoFit/>
          </a:bodyPr>
          <a:lstStyle/>
          <a:p>
            <a:r>
              <a:rPr lang="en-US" dirty="0"/>
              <a:t>Lookahead Signature</a:t>
            </a:r>
          </a:p>
        </p:txBody>
      </p:sp>
      <p:cxnSp>
        <p:nvCxnSpPr>
          <p:cNvPr id="101" name="Connector: Curved 100">
            <a:extLst>
              <a:ext uri="{FF2B5EF4-FFF2-40B4-BE49-F238E27FC236}">
                <a16:creationId xmlns:a16="http://schemas.microsoft.com/office/drawing/2014/main" id="{EDC91EF9-F30F-5F85-AC10-8064B56BD43B}"/>
              </a:ext>
            </a:extLst>
          </p:cNvPr>
          <p:cNvCxnSpPr>
            <a:cxnSpLocks/>
          </p:cNvCxnSpPr>
          <p:nvPr/>
        </p:nvCxnSpPr>
        <p:spPr>
          <a:xfrm>
            <a:off x="2024162" y="2556577"/>
            <a:ext cx="2289370" cy="809683"/>
          </a:xfrm>
          <a:prstGeom prst="curvedConnector3">
            <a:avLst>
              <a:gd name="adj1" fmla="val 74"/>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5803931-FAF0-4354-D69E-E4D27F00861C}"/>
              </a:ext>
            </a:extLst>
          </p:cNvPr>
          <p:cNvCxnSpPr/>
          <p:nvPr/>
        </p:nvCxnSpPr>
        <p:spPr>
          <a:xfrm>
            <a:off x="5660791" y="3358202"/>
            <a:ext cx="54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91580C-0CDF-D527-0305-7867F2FF79B6}"/>
              </a:ext>
            </a:extLst>
          </p:cNvPr>
          <p:cNvSpPr txBox="1"/>
          <p:nvPr/>
        </p:nvSpPr>
        <p:spPr>
          <a:xfrm>
            <a:off x="6160747" y="3204313"/>
            <a:ext cx="1236847" cy="307777"/>
          </a:xfrm>
          <a:prstGeom prst="rect">
            <a:avLst/>
          </a:prstGeom>
          <a:noFill/>
        </p:spPr>
        <p:txBody>
          <a:bodyPr wrap="square" rtlCol="0">
            <a:spAutoFit/>
          </a:bodyPr>
          <a:lstStyle/>
          <a:p>
            <a:r>
              <a:rPr lang="en-US" dirty="0"/>
              <a:t>Prefetch +2</a:t>
            </a:r>
          </a:p>
        </p:txBody>
      </p:sp>
      <p:sp>
        <p:nvSpPr>
          <p:cNvPr id="3" name="Rectangle 2">
            <a:extLst>
              <a:ext uri="{FF2B5EF4-FFF2-40B4-BE49-F238E27FC236}">
                <a16:creationId xmlns:a16="http://schemas.microsoft.com/office/drawing/2014/main" id="{05029924-C467-D3EC-95C4-6CE8B626B9F3}"/>
              </a:ext>
            </a:extLst>
          </p:cNvPr>
          <p:cNvSpPr/>
          <p:nvPr/>
        </p:nvSpPr>
        <p:spPr>
          <a:xfrm>
            <a:off x="2281339" y="1593826"/>
            <a:ext cx="37296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TextBox 3">
            <a:extLst>
              <a:ext uri="{FF2B5EF4-FFF2-40B4-BE49-F238E27FC236}">
                <a16:creationId xmlns:a16="http://schemas.microsoft.com/office/drawing/2014/main" id="{EF7EB49C-C8B0-81DA-F7F1-202975CA6B57}"/>
              </a:ext>
            </a:extLst>
          </p:cNvPr>
          <p:cNvSpPr txBox="1"/>
          <p:nvPr/>
        </p:nvSpPr>
        <p:spPr>
          <a:xfrm>
            <a:off x="1639995" y="973430"/>
            <a:ext cx="1236847" cy="307777"/>
          </a:xfrm>
          <a:prstGeom prst="rect">
            <a:avLst/>
          </a:prstGeom>
          <a:noFill/>
        </p:spPr>
        <p:txBody>
          <a:bodyPr wrap="square" rtlCol="0">
            <a:spAutoFit/>
          </a:bodyPr>
          <a:lstStyle/>
          <a:p>
            <a:r>
              <a:rPr lang="en-US" dirty="0"/>
              <a:t>Prefetch +1</a:t>
            </a:r>
          </a:p>
        </p:txBody>
      </p:sp>
      <p:cxnSp>
        <p:nvCxnSpPr>
          <p:cNvPr id="6" name="Connector: Curved 5">
            <a:extLst>
              <a:ext uri="{FF2B5EF4-FFF2-40B4-BE49-F238E27FC236}">
                <a16:creationId xmlns:a16="http://schemas.microsoft.com/office/drawing/2014/main" id="{B63FF532-8F2B-027E-1B74-85A028C82D64}"/>
              </a:ext>
            </a:extLst>
          </p:cNvPr>
          <p:cNvCxnSpPr>
            <a:stCxn id="4" idx="2"/>
            <a:endCxn id="3" idx="0"/>
          </p:cNvCxnSpPr>
          <p:nvPr/>
        </p:nvCxnSpPr>
        <p:spPr>
          <a:xfrm rot="16200000" flipH="1">
            <a:off x="2206810" y="1332815"/>
            <a:ext cx="312619" cy="209401"/>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83B323-65E0-C775-B735-B2F5D9488A6A}"/>
              </a:ext>
            </a:extLst>
          </p:cNvPr>
          <p:cNvSpPr txBox="1"/>
          <p:nvPr/>
        </p:nvSpPr>
        <p:spPr>
          <a:xfrm>
            <a:off x="2128391" y="3404477"/>
            <a:ext cx="2736510" cy="738664"/>
          </a:xfrm>
          <a:prstGeom prst="rect">
            <a:avLst/>
          </a:prstGeom>
          <a:noFill/>
        </p:spPr>
        <p:txBody>
          <a:bodyPr wrap="square" rtlCol="0">
            <a:spAutoFit/>
          </a:bodyPr>
          <a:lstStyle/>
          <a:p>
            <a:r>
              <a:rPr lang="en-US" dirty="0"/>
              <a:t>The delta of a previous prediction can be used to generate additional deltas </a:t>
            </a:r>
          </a:p>
        </p:txBody>
      </p:sp>
    </p:spTree>
    <p:extLst>
      <p:ext uri="{BB962C8B-B14F-4D97-AF65-F5344CB8AC3E}">
        <p14:creationId xmlns:p14="http://schemas.microsoft.com/office/powerpoint/2010/main" val="317220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29"/>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30"/>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31"/>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32"/>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33"/>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34"/>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37"/>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38"/>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39"/>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40"/>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wheel(1)">
                                      <p:cBhvr>
                                        <p:cTn id="29" dur="2000"/>
                                        <p:tgtEl>
                                          <p:spTgt spid="10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grpId="1" nodeType="clickEffect">
                                  <p:stCondLst>
                                    <p:cond delay="0"/>
                                  </p:stCondLst>
                                  <p:childTnLst>
                                    <p:animClr clrSpc="rgb" dir="cw">
                                      <p:cBhvr override="childStyle">
                                        <p:cTn id="36" dur="250" autoRev="1" fill="remove"/>
                                        <p:tgtEl>
                                          <p:spTgt spid="32"/>
                                        </p:tgtEl>
                                        <p:attrNameLst>
                                          <p:attrName>style.color</p:attrName>
                                        </p:attrNameLst>
                                      </p:cBhvr>
                                      <p:to>
                                        <a:schemeClr val="bg1"/>
                                      </p:to>
                                    </p:animClr>
                                    <p:animClr clrSpc="rgb" dir="cw">
                                      <p:cBhvr>
                                        <p:cTn id="37" dur="250" autoRev="1" fill="remove"/>
                                        <p:tgtEl>
                                          <p:spTgt spid="32"/>
                                        </p:tgtEl>
                                        <p:attrNameLst>
                                          <p:attrName>fillcolor</p:attrName>
                                        </p:attrNameLst>
                                      </p:cBhvr>
                                      <p:to>
                                        <a:schemeClr val="bg1"/>
                                      </p:to>
                                    </p:animClr>
                                    <p:set>
                                      <p:cBhvr>
                                        <p:cTn id="38" dur="250" autoRev="1" fill="remove"/>
                                        <p:tgtEl>
                                          <p:spTgt spid="32"/>
                                        </p:tgtEl>
                                        <p:attrNameLst>
                                          <p:attrName>fill.type</p:attrName>
                                        </p:attrNameLst>
                                      </p:cBhvr>
                                      <p:to>
                                        <p:strVal val="solid"/>
                                      </p:to>
                                    </p:set>
                                    <p:set>
                                      <p:cBhvr>
                                        <p:cTn id="39" dur="250" autoRev="1" fill="remove"/>
                                        <p:tgtEl>
                                          <p:spTgt spid="32"/>
                                        </p:tgtEl>
                                        <p:attrNameLst>
                                          <p:attrName>fill.on</p:attrName>
                                        </p:attrNameLst>
                                      </p:cBhvr>
                                      <p:to>
                                        <p:strVal val="true"/>
                                      </p:to>
                                    </p:set>
                                  </p:childTnLst>
                                </p:cTn>
                              </p:par>
                              <p:par>
                                <p:cTn id="40" presetID="27" presetClass="emph" presetSubtype="0" fill="remove" grpId="1" nodeType="withEffect">
                                  <p:stCondLst>
                                    <p:cond delay="0"/>
                                  </p:stCondLst>
                                  <p:childTnLst>
                                    <p:animClr clrSpc="rgb" dir="cw">
                                      <p:cBhvr override="childStyle">
                                        <p:cTn id="41" dur="250" autoRev="1" fill="remove"/>
                                        <p:tgtEl>
                                          <p:spTgt spid="38"/>
                                        </p:tgtEl>
                                        <p:attrNameLst>
                                          <p:attrName>style.color</p:attrName>
                                        </p:attrNameLst>
                                      </p:cBhvr>
                                      <p:to>
                                        <a:schemeClr val="bg1"/>
                                      </p:to>
                                    </p:animClr>
                                    <p:animClr clrSpc="rgb" dir="cw">
                                      <p:cBhvr>
                                        <p:cTn id="42" dur="250" autoRev="1" fill="remove"/>
                                        <p:tgtEl>
                                          <p:spTgt spid="38"/>
                                        </p:tgtEl>
                                        <p:attrNameLst>
                                          <p:attrName>fillcolor</p:attrName>
                                        </p:attrNameLst>
                                      </p:cBhvr>
                                      <p:to>
                                        <a:schemeClr val="bg1"/>
                                      </p:to>
                                    </p:animClr>
                                    <p:set>
                                      <p:cBhvr>
                                        <p:cTn id="43" dur="250" autoRev="1" fill="remove"/>
                                        <p:tgtEl>
                                          <p:spTgt spid="38"/>
                                        </p:tgtEl>
                                        <p:attrNameLst>
                                          <p:attrName>fill.type</p:attrName>
                                        </p:attrNameLst>
                                      </p:cBhvr>
                                      <p:to>
                                        <p:strVal val="solid"/>
                                      </p:to>
                                    </p:set>
                                    <p:set>
                                      <p:cBhvr>
                                        <p:cTn id="44" dur="250" autoRev="1" fill="remove"/>
                                        <p:tgtEl>
                                          <p:spTgt spid="38"/>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2" grpId="1" animBg="1"/>
      <p:bldP spid="33" grpId="0" animBg="1"/>
      <p:bldP spid="34" grpId="0" animBg="1"/>
      <p:bldP spid="37" grpId="0" animBg="1"/>
      <p:bldP spid="38" grpId="0" animBg="1"/>
      <p:bldP spid="38" grpId="1" animBg="1"/>
      <p:bldP spid="39" grpId="0" animBg="1"/>
      <p:bldP spid="40" grpId="0" animBg="1"/>
      <p:bldP spid="1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Motivation - Weaknesses</a:t>
            </a:r>
            <a:endParaRPr dirty="0"/>
          </a:p>
        </p:txBody>
      </p:sp>
      <p:sp>
        <p:nvSpPr>
          <p:cNvPr id="136" name="Google Shape;136;p27"/>
          <p:cNvSpPr txBox="1"/>
          <p:nvPr/>
        </p:nvSpPr>
        <p:spPr>
          <a:xfrm>
            <a:off x="623900" y="878400"/>
            <a:ext cx="7955700" cy="3386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AMPM cannot prefetch complex access patterns</a:t>
            </a:r>
            <a:endParaRPr sz="18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 sz="1800" dirty="0">
                <a:solidFill>
                  <a:schemeClr val="dk1"/>
                </a:solidFill>
                <a:latin typeface="Work Sans Medium"/>
                <a:ea typeface="Work Sans Medium"/>
                <a:cs typeface="Work Sans Medium"/>
                <a:sym typeface="Work Sans Medium"/>
              </a:rPr>
              <a:t>SPP must learn patterns, and is sensitive to access reordering. A +1 stride may be represented as:</a:t>
            </a:r>
          </a:p>
          <a:p>
            <a:pPr marL="457200" lvl="0" indent="-361950" algn="l" rtl="0">
              <a:spcBef>
                <a:spcPts val="0"/>
              </a:spcBef>
              <a:spcAft>
                <a:spcPts val="0"/>
              </a:spcAft>
              <a:buClr>
                <a:schemeClr val="dk1"/>
              </a:buClr>
              <a:buSzPts val="2100"/>
              <a:buFont typeface="Work Sans Medium"/>
              <a:buChar char="●"/>
            </a:pPr>
            <a:endParaRPr lang="en"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 sz="18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 sz="1800" dirty="0">
                <a:solidFill>
                  <a:schemeClr val="dk1"/>
                </a:solidFill>
                <a:latin typeface="Work Sans Medium"/>
                <a:ea typeface="Work Sans Medium"/>
                <a:cs typeface="Work Sans Medium"/>
                <a:sym typeface="Work Sans Medium"/>
              </a:rPr>
              <a:t>SPP has a short history and is systemically biased towards the most-common delta +1.</a:t>
            </a:r>
          </a:p>
          <a:p>
            <a:pPr marL="457200" lvl="0" indent="-361950" algn="l" rtl="0">
              <a:spcBef>
                <a:spcPts val="0"/>
              </a:spcBef>
              <a:spcAft>
                <a:spcPts val="0"/>
              </a:spcAft>
              <a:buClr>
                <a:schemeClr val="dk1"/>
              </a:buClr>
              <a:buSzPts val="2100"/>
              <a:buFont typeface="Work Sans Medium"/>
              <a:buChar char="●"/>
            </a:pPr>
            <a:r>
              <a:rPr lang="en" sz="1800" dirty="0">
                <a:solidFill>
                  <a:schemeClr val="dk1"/>
                </a:solidFill>
                <a:latin typeface="Work Sans Medium"/>
                <a:ea typeface="Work Sans Medium"/>
                <a:cs typeface="Work Sans Medium"/>
                <a:sym typeface="Work Sans Medium"/>
              </a:rPr>
              <a:t>SPP’s pattern table is deceptively small</a:t>
            </a:r>
          </a:p>
          <a:p>
            <a:pPr marL="95250" lvl="0" algn="l" rtl="0">
              <a:spcBef>
                <a:spcPts val="0"/>
              </a:spcBef>
              <a:spcAft>
                <a:spcPts val="0"/>
              </a:spcAft>
              <a:buClr>
                <a:schemeClr val="dk1"/>
              </a:buClr>
              <a:buSzPts val="2100"/>
            </a:pPr>
            <a:endParaRPr lang="en" sz="1800" dirty="0">
              <a:solidFill>
                <a:schemeClr val="dk1"/>
              </a:solidFill>
              <a:latin typeface="Work Sans Medium"/>
              <a:ea typeface="Work Sans Medium"/>
              <a:cs typeface="Work Sans Medium"/>
              <a:sym typeface="Work Sans Medium"/>
            </a:endParaRPr>
          </a:p>
          <a:p>
            <a:pPr marL="457200" lvl="1" indent="-361950">
              <a:buClr>
                <a:schemeClr val="dk1"/>
              </a:buClr>
              <a:buSzPts val="2100"/>
              <a:buFont typeface="Work Sans Medium"/>
              <a:buChar char="●"/>
            </a:pPr>
            <a:endParaRPr sz="18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18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
        <p:nvSpPr>
          <p:cNvPr id="2" name="TextBox 1">
            <a:extLst>
              <a:ext uri="{FF2B5EF4-FFF2-40B4-BE49-F238E27FC236}">
                <a16:creationId xmlns:a16="http://schemas.microsoft.com/office/drawing/2014/main" id="{098BDFFF-3D90-69EC-0D64-11260EAC53FC}"/>
              </a:ext>
            </a:extLst>
          </p:cNvPr>
          <p:cNvSpPr txBox="1"/>
          <p:nvPr/>
        </p:nvSpPr>
        <p:spPr>
          <a:xfrm>
            <a:off x="996949" y="1173733"/>
            <a:ext cx="7886699" cy="4832092"/>
          </a:xfrm>
          <a:prstGeom prst="rect">
            <a:avLst/>
          </a:prstGeom>
          <a:noFill/>
        </p:spPr>
        <p:txBody>
          <a:bodyPr wrap="square" rtlCol="0">
            <a:spAutoFit/>
          </a:bodyPr>
          <a:lstStyle/>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SPP may be able to learn after multiple repetitions</a:t>
            </a:r>
          </a:p>
          <a:p>
            <a:pPr marL="552450" lvl="8" indent="-457200">
              <a:buClr>
                <a:schemeClr val="dk1"/>
              </a:buClr>
              <a:buSzPts val="2100"/>
              <a:buFont typeface="Courier New" panose="02070309020205020404" pitchFamily="49" charset="0"/>
              <a:buChar char="o"/>
            </a:pPr>
            <a:endParaRPr lang="en-US" sz="1800" dirty="0">
              <a:solidFill>
                <a:schemeClr val="dk1"/>
              </a:solidFill>
              <a:latin typeface="Work Sans Medium"/>
              <a:ea typeface="Work Sans Medium"/>
              <a:cs typeface="Work Sans Medium"/>
              <a:sym typeface="Work Sans Medium"/>
            </a:endParaRPr>
          </a:p>
          <a:p>
            <a:pPr marL="95250" lvl="8">
              <a:buClr>
                <a:schemeClr val="dk1"/>
              </a:buClr>
              <a:buSzPts val="2100"/>
            </a:pPr>
            <a:endParaRPr lang="en-US" sz="1800" dirty="0">
              <a:solidFill>
                <a:schemeClr val="dk1"/>
              </a:solidFill>
              <a:latin typeface="Work Sans Medium"/>
              <a:ea typeface="Work Sans Medium"/>
              <a:cs typeface="Work Sans Medium"/>
              <a:sym typeface="Work Sans Medium"/>
            </a:endParaRP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[1, 1, 1] </a:t>
            </a: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[2, -1, 2] </a:t>
            </a: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[1,2,-1]</a:t>
            </a: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a:t>
            </a:r>
          </a:p>
          <a:p>
            <a:pPr marL="95250" lvl="8">
              <a:buClr>
                <a:schemeClr val="dk1"/>
              </a:buClr>
              <a:buSzPts val="2100"/>
            </a:pPr>
            <a:endParaRPr lang="en-US" sz="1800" dirty="0">
              <a:solidFill>
                <a:schemeClr val="dk1"/>
              </a:solidFill>
              <a:latin typeface="Work Sans Medium"/>
              <a:ea typeface="Work Sans Medium"/>
              <a:cs typeface="Work Sans Medium"/>
              <a:sym typeface="Work Sans Medium"/>
            </a:endParaRPr>
          </a:p>
          <a:p>
            <a:pPr marL="552450" lvl="8" indent="-457200">
              <a:buClr>
                <a:schemeClr val="dk1"/>
              </a:buClr>
              <a:buSzPts val="2100"/>
              <a:buFont typeface="Courier New" panose="02070309020205020404" pitchFamily="49" charset="0"/>
              <a:buChar char="o"/>
            </a:pPr>
            <a:endParaRPr lang="en-US" sz="1800" dirty="0">
              <a:solidFill>
                <a:schemeClr val="dk1"/>
              </a:solidFill>
              <a:latin typeface="Work Sans Medium"/>
              <a:ea typeface="Work Sans Medium"/>
              <a:cs typeface="Work Sans Medium"/>
              <a:sym typeface="Work Sans Medium"/>
            </a:endParaRPr>
          </a:p>
          <a:p>
            <a:pPr marL="95250" lvl="8">
              <a:buClr>
                <a:schemeClr val="dk1"/>
              </a:buClr>
              <a:buSzPts val="2100"/>
            </a:pPr>
            <a:endParaRPr lang="en-US" sz="1800" dirty="0">
              <a:solidFill>
                <a:schemeClr val="dk1"/>
              </a:solidFill>
              <a:latin typeface="Work Sans Medium"/>
              <a:ea typeface="Work Sans Medium"/>
              <a:cs typeface="Work Sans Medium"/>
              <a:sym typeface="Work Sans Medium"/>
            </a:endParaRP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Each signature predicts a delta</a:t>
            </a: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That delta is appended to the signature</a:t>
            </a:r>
          </a:p>
          <a:p>
            <a:pPr marL="552450" lvl="8" indent="-457200">
              <a:buClr>
                <a:schemeClr val="dk1"/>
              </a:buClr>
              <a:buSzPts val="2100"/>
              <a:buFont typeface="Courier New" panose="02070309020205020404" pitchFamily="49" charset="0"/>
              <a:buChar char="o"/>
            </a:pPr>
            <a:r>
              <a:rPr lang="en-US" sz="1800" dirty="0">
                <a:solidFill>
                  <a:schemeClr val="dk1"/>
                </a:solidFill>
                <a:latin typeface="Work Sans Medium"/>
                <a:ea typeface="Work Sans Medium"/>
                <a:cs typeface="Work Sans Medium"/>
                <a:sym typeface="Work Sans Medium"/>
              </a:rPr>
              <a:t>SPP can only link a small number of nodes within its graph</a:t>
            </a:r>
          </a:p>
          <a:p>
            <a:pPr marL="552450" lvl="8" indent="-457200">
              <a:buClr>
                <a:schemeClr val="dk1"/>
              </a:buClr>
              <a:buSzPts val="2100"/>
              <a:buFont typeface="Courier New" panose="02070309020205020404" pitchFamily="49" charset="0"/>
              <a:buChar char="o"/>
            </a:pPr>
            <a:endParaRPr lang="en-US" sz="1800" dirty="0">
              <a:solidFill>
                <a:schemeClr val="dk1"/>
              </a:solidFill>
              <a:latin typeface="Work Sans Medium"/>
              <a:ea typeface="Work Sans Medium"/>
              <a:cs typeface="Work Sans Medium"/>
              <a:sym typeface="Work Sans Medium"/>
            </a:endParaRPr>
          </a:p>
          <a:p>
            <a:pPr marL="95250" lvl="8">
              <a:buClr>
                <a:schemeClr val="dk1"/>
              </a:buClr>
              <a:buSzPts val="2100"/>
            </a:pPr>
            <a:endParaRPr lang="en-US" sz="2100" dirty="0">
              <a:solidFill>
                <a:schemeClr val="dk1"/>
              </a:solidFill>
              <a:latin typeface="Work Sans Medium"/>
              <a:ea typeface="Work Sans Medium"/>
              <a:cs typeface="Work Sans Medium"/>
              <a:sym typeface="Work Sans Medium"/>
            </a:endParaRPr>
          </a:p>
          <a:p>
            <a:pPr marL="95250" lvl="8">
              <a:buClr>
                <a:schemeClr val="dk1"/>
              </a:buClr>
              <a:buSzPts val="2100"/>
            </a:pPr>
            <a:endParaRPr lang="en-US" sz="2100" dirty="0">
              <a:solidFill>
                <a:schemeClr val="dk1"/>
              </a:solidFill>
              <a:latin typeface="Work Sans Medium"/>
              <a:ea typeface="Work Sans Medium"/>
              <a:cs typeface="Work Sans Medium"/>
              <a:sym typeface="Work Sans Medium"/>
            </a:endParaRP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363550" y="22460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Motivation - SPPAM</a:t>
            </a:r>
            <a:endParaRPr dirty="0"/>
          </a:p>
        </p:txBody>
      </p:sp>
      <mc:AlternateContent xmlns:mc="http://schemas.openxmlformats.org/markup-compatibility/2006">
        <mc:Choice xmlns:a14="http://schemas.microsoft.com/office/drawing/2010/main" Requires="a14">
          <p:sp>
            <p:nvSpPr>
              <p:cNvPr id="142" name="Google Shape;142;p28"/>
              <p:cNvSpPr txBox="1"/>
              <p:nvPr/>
            </p:nvSpPr>
            <p:spPr>
              <a:xfrm>
                <a:off x="594150" y="603501"/>
                <a:ext cx="7955700" cy="3386700"/>
              </a:xfrm>
              <a:prstGeom prst="rect">
                <a:avLst/>
              </a:prstGeom>
              <a:noFill/>
              <a:ln>
                <a:noFill/>
              </a:ln>
            </p:spPr>
            <p:txBody>
              <a:bodyPr spcFirstLastPara="1" wrap="square" lIns="91425" tIns="91425" rIns="91425" bIns="91425" anchor="t" anchorCtr="0">
                <a:noAutofit/>
              </a:bodyPr>
              <a:lstStyle/>
              <a:p>
                <a:pPr marL="95250" lvl="0" algn="l" rtl="0">
                  <a:spcBef>
                    <a:spcPts val="0"/>
                  </a:spcBef>
                  <a:spcAft>
                    <a:spcPts val="0"/>
                  </a:spcAft>
                  <a:buClr>
                    <a:schemeClr val="dk1"/>
                  </a:buClr>
                  <a:buSzPts val="2100"/>
                </a:pPr>
                <a:endParaRPr lang="en-US"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A longer history is useful for learning – we can afford to wait before committing things to memory to avoid reordering noise</a:t>
                </a:r>
              </a:p>
              <a:p>
                <a:pPr marL="457200" lvl="0" indent="-361950" algn="l" rtl="0">
                  <a:spcBef>
                    <a:spcPts val="0"/>
                  </a:spcBef>
                  <a:spcAft>
                    <a:spcPts val="0"/>
                  </a:spcAft>
                  <a:buClr>
                    <a:schemeClr val="dk1"/>
                  </a:buClr>
                  <a:buSzPts val="2100"/>
                  <a:buFont typeface="Work Sans Medium"/>
                  <a:buChar char="●"/>
                </a:pPr>
                <a:endParaRPr lang="en-US" sz="18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Techniques like </a:t>
                </a:r>
                <a14:m>
                  <m:oMath xmlns:m="http://schemas.openxmlformats.org/officeDocument/2006/math">
                    <m:sSup>
                      <m:sSupPr>
                        <m:ctrlPr>
                          <a:rPr lang="ar-AE" sz="1800" i="1" smtClean="0">
                            <a:solidFill>
                              <a:schemeClr val="dk1"/>
                            </a:solidFill>
                            <a:latin typeface="Cambria Math" panose="02040503050406030204" pitchFamily="18" charset="0"/>
                            <a:sym typeface="Work Sans Medium"/>
                          </a:rPr>
                        </m:ctrlPr>
                      </m:sSupPr>
                      <m:e>
                        <m:r>
                          <m:rPr>
                            <m:nor/>
                          </m:rPr>
                          <a:rPr lang="en-US" sz="1800" dirty="0">
                            <a:solidFill>
                              <a:schemeClr val="dk1"/>
                            </a:solidFill>
                            <a:latin typeface="Work Sans Medium"/>
                            <a:ea typeface="Work Sans Medium"/>
                            <a:cs typeface="Work Sans Medium"/>
                            <a:sym typeface="Work Sans Medium"/>
                          </a:rPr>
                          <m:t>SMS</m:t>
                        </m:r>
                      </m:e>
                      <m:sup>
                        <m:r>
                          <a:rPr lang="en-US" sz="1800" b="0" i="1" smtClean="0">
                            <a:solidFill>
                              <a:schemeClr val="dk1"/>
                            </a:solidFill>
                            <a:latin typeface="Cambria Math" panose="02040503050406030204" pitchFamily="18" charset="0"/>
                            <a:sym typeface="Work Sans Medium"/>
                          </a:rPr>
                          <m:t>6</m:t>
                        </m:r>
                      </m:sup>
                    </m:sSup>
                  </m:oMath>
                </a14:m>
                <a:r>
                  <a:rPr lang="ar-AE" sz="1800" dirty="0">
                    <a:solidFill>
                      <a:schemeClr val="dk1"/>
                    </a:solidFill>
                    <a:latin typeface="Work Sans Medium"/>
                    <a:ea typeface="Work Sans Medium"/>
                    <a:cs typeface="Work Sans Medium"/>
                    <a:sym typeface="Work Sans Medium"/>
                  </a:rPr>
                  <a:t> </a:t>
                </a:r>
                <a:r>
                  <a:rPr lang="en-US" sz="1800" dirty="0">
                    <a:solidFill>
                      <a:schemeClr val="dk1"/>
                    </a:solidFill>
                    <a:latin typeface="Work Sans Medium"/>
                    <a:ea typeface="Work Sans Medium"/>
                    <a:cs typeface="Work Sans Medium"/>
                    <a:sym typeface="Work Sans Medium"/>
                  </a:rPr>
                  <a:t>utilize reordering-resistant learning but page-offset, which relies on re-references by the same IP and at the same position in the page, is prohibitive</a:t>
                </a:r>
              </a:p>
              <a:p>
                <a:pPr marL="457200" lvl="0" indent="-361950">
                  <a:buClr>
                    <a:schemeClr val="dk1"/>
                  </a:buClr>
                  <a:buSzPts val="2100"/>
                  <a:buFont typeface="Work Sans Medium"/>
                  <a:buChar char="●"/>
                </a:pPr>
                <a:endParaRPr lang="en-US" sz="18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SPPAM – the Signature Pattern Prediction and Access-Map prefetcher – seeks to go beyond previous techniques by utilizing spatial history for generalized learning</a:t>
                </a:r>
              </a:p>
              <a:p>
                <a:pPr marL="0" lvl="0" indent="0" algn="l" rtl="0">
                  <a:spcBef>
                    <a:spcPts val="0"/>
                  </a:spcBef>
                  <a:spcAft>
                    <a:spcPts val="0"/>
                  </a:spcAft>
                  <a:buNone/>
                </a:pPr>
                <a:endParaRPr lang="en-US" sz="20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mc:Choice>
        <mc:Fallback>
          <p:sp>
            <p:nvSpPr>
              <p:cNvPr id="142" name="Google Shape;142;p28"/>
              <p:cNvSpPr txBox="1">
                <a:spLocks noRot="1" noChangeAspect="1" noMove="1" noResize="1" noEditPoints="1" noAdjustHandles="1" noChangeArrowheads="1" noChangeShapeType="1" noTextEdit="1"/>
              </p:cNvSpPr>
              <p:nvPr/>
            </p:nvSpPr>
            <p:spPr>
              <a:xfrm>
                <a:off x="594150" y="603501"/>
                <a:ext cx="7955700" cy="3386700"/>
              </a:xfrm>
              <a:prstGeom prst="rect">
                <a:avLst/>
              </a:prstGeom>
              <a:blipFill>
                <a:blip r:embed="rId3"/>
                <a:stretch>
                  <a:fillRect r="-1455"/>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6E70BFD-F85B-AE66-5DFB-C13A95DA4192}"/>
              </a:ext>
            </a:extLst>
          </p:cNvPr>
          <p:cNvSpPr txBox="1"/>
          <p:nvPr/>
        </p:nvSpPr>
        <p:spPr>
          <a:xfrm>
            <a:off x="690059" y="4539999"/>
            <a:ext cx="7458740" cy="430887"/>
          </a:xfrm>
          <a:prstGeom prst="rect">
            <a:avLst/>
          </a:prstGeom>
          <a:noFill/>
        </p:spPr>
        <p:txBody>
          <a:bodyPr wrap="square">
            <a:spAutoFit/>
          </a:bodyPr>
          <a:lstStyle/>
          <a:p>
            <a:pPr algn="l" fontAlgn="base">
              <a:buNone/>
            </a:pPr>
            <a:r>
              <a:rPr lang="en-US" sz="1100" b="0" i="0" dirty="0">
                <a:solidFill>
                  <a:schemeClr val="tx1"/>
                </a:solidFill>
                <a:effectLst/>
                <a:latin typeface="+mj-lt"/>
              </a:rPr>
              <a:t>[6] S. Somogyi, T. F. Wenisch, A. </a:t>
            </a:r>
            <a:r>
              <a:rPr lang="en-US" sz="1100" b="0" i="0" dirty="0" err="1">
                <a:solidFill>
                  <a:schemeClr val="tx1"/>
                </a:solidFill>
                <a:effectLst/>
                <a:latin typeface="+mj-lt"/>
              </a:rPr>
              <a:t>Ailamaki</a:t>
            </a:r>
            <a:r>
              <a:rPr lang="en-US" sz="1100" b="0" i="0" dirty="0">
                <a:solidFill>
                  <a:schemeClr val="tx1"/>
                </a:solidFill>
                <a:effectLst/>
                <a:latin typeface="+mj-lt"/>
              </a:rPr>
              <a:t>, B. </a:t>
            </a:r>
            <a:r>
              <a:rPr lang="en-US" sz="1100" b="0" i="0" dirty="0" err="1">
                <a:solidFill>
                  <a:schemeClr val="tx1"/>
                </a:solidFill>
                <a:effectLst/>
                <a:latin typeface="+mj-lt"/>
              </a:rPr>
              <a:t>Falsafi</a:t>
            </a:r>
            <a:r>
              <a:rPr lang="en-US" sz="1100" b="0" i="0" dirty="0">
                <a:solidFill>
                  <a:schemeClr val="tx1"/>
                </a:solidFill>
                <a:effectLst/>
                <a:latin typeface="+mj-lt"/>
              </a:rPr>
              <a:t>, and A. </a:t>
            </a:r>
            <a:r>
              <a:rPr lang="en-US" sz="1100" b="0" i="0" dirty="0" err="1">
                <a:solidFill>
                  <a:schemeClr val="tx1"/>
                </a:solidFill>
                <a:effectLst/>
                <a:latin typeface="+mj-lt"/>
              </a:rPr>
              <a:t>Moshovos</a:t>
            </a:r>
            <a:r>
              <a:rPr lang="en-US" sz="1100" b="0" i="0" dirty="0">
                <a:solidFill>
                  <a:schemeClr val="tx1"/>
                </a:solidFill>
                <a:effectLst/>
                <a:latin typeface="+mj-lt"/>
              </a:rPr>
              <a:t>, ‘Spatial Memory Streaming’,   </a:t>
            </a:r>
          </a:p>
          <a:p>
            <a:pPr algn="l" fontAlgn="base">
              <a:buNone/>
            </a:pPr>
            <a:r>
              <a:rPr lang="en-US" sz="1100" dirty="0">
                <a:solidFill>
                  <a:schemeClr val="tx1"/>
                </a:solidFill>
                <a:latin typeface="+mj-lt"/>
              </a:rPr>
              <a:t>    </a:t>
            </a:r>
            <a:r>
              <a:rPr lang="en-US" sz="1100" b="0" i="0" dirty="0">
                <a:solidFill>
                  <a:schemeClr val="tx1"/>
                </a:solidFill>
                <a:effectLst/>
                <a:latin typeface="+mj-lt"/>
              </a:rPr>
              <a:t>in </a:t>
            </a:r>
            <a:r>
              <a:rPr lang="en-US" sz="1100" b="0" i="1" dirty="0">
                <a:solidFill>
                  <a:schemeClr val="tx1"/>
                </a:solidFill>
                <a:effectLst/>
                <a:latin typeface="+mj-lt"/>
              </a:rPr>
              <a:t>33rd International Symposium on Computer Architecture (ISCA’06)</a:t>
            </a:r>
            <a:r>
              <a:rPr lang="en-US" sz="1100" b="0" i="0" dirty="0">
                <a:solidFill>
                  <a:schemeClr val="tx1"/>
                </a:solidFill>
                <a:effectLst/>
                <a:latin typeface="+mj-lt"/>
              </a:rPr>
              <a:t>, 2006, pp. 252–263.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Region Table</a:t>
            </a:r>
            <a:endParaRPr dirty="0"/>
          </a:p>
        </p:txBody>
      </p:sp>
      <p:sp>
        <p:nvSpPr>
          <p:cNvPr id="2" name="Rectangle 1">
            <a:extLst>
              <a:ext uri="{FF2B5EF4-FFF2-40B4-BE49-F238E27FC236}">
                <a16:creationId xmlns:a16="http://schemas.microsoft.com/office/drawing/2014/main" id="{924ACC2D-71D2-28F7-A8FA-F2813FC3388F}"/>
              </a:ext>
            </a:extLst>
          </p:cNvPr>
          <p:cNvSpPr/>
          <p:nvPr/>
        </p:nvSpPr>
        <p:spPr>
          <a:xfrm>
            <a:off x="5434520" y="1176081"/>
            <a:ext cx="80010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 0xaa</a:t>
            </a:r>
          </a:p>
        </p:txBody>
      </p:sp>
      <p:sp>
        <p:nvSpPr>
          <p:cNvPr id="3" name="Rectangle 2">
            <a:extLst>
              <a:ext uri="{FF2B5EF4-FFF2-40B4-BE49-F238E27FC236}">
                <a16:creationId xmlns:a16="http://schemas.microsoft.com/office/drawing/2014/main" id="{6033CEB3-FDB4-29A1-C444-5A42F72492AF}"/>
              </a:ext>
            </a:extLst>
          </p:cNvPr>
          <p:cNvSpPr/>
          <p:nvPr/>
        </p:nvSpPr>
        <p:spPr>
          <a:xfrm>
            <a:off x="6234620" y="1176075"/>
            <a:ext cx="800100"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0xbb</a:t>
            </a:r>
          </a:p>
        </p:txBody>
      </p:sp>
      <p:sp>
        <p:nvSpPr>
          <p:cNvPr id="4" name="Rectangle 3">
            <a:extLst>
              <a:ext uri="{FF2B5EF4-FFF2-40B4-BE49-F238E27FC236}">
                <a16:creationId xmlns:a16="http://schemas.microsoft.com/office/drawing/2014/main" id="{E4726E71-1328-6368-E896-D19A5A8AC021}"/>
              </a:ext>
            </a:extLst>
          </p:cNvPr>
          <p:cNvSpPr/>
          <p:nvPr/>
        </p:nvSpPr>
        <p:spPr>
          <a:xfrm>
            <a:off x="7034720" y="1176079"/>
            <a:ext cx="800100" cy="461085"/>
          </a:xfrm>
          <a:prstGeom prst="rect">
            <a:avLst/>
          </a:prstGeom>
          <a:solidFill>
            <a:schemeClr val="accent1">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0xcc</a:t>
            </a:r>
          </a:p>
        </p:txBody>
      </p:sp>
      <p:sp>
        <p:nvSpPr>
          <p:cNvPr id="5" name="Rectangle 4">
            <a:extLst>
              <a:ext uri="{FF2B5EF4-FFF2-40B4-BE49-F238E27FC236}">
                <a16:creationId xmlns:a16="http://schemas.microsoft.com/office/drawing/2014/main" id="{AF24DF05-D63F-5DB1-5F06-CF0408961D60}"/>
              </a:ext>
            </a:extLst>
          </p:cNvPr>
          <p:cNvSpPr/>
          <p:nvPr/>
        </p:nvSpPr>
        <p:spPr>
          <a:xfrm>
            <a:off x="5434520" y="1637162"/>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C3012F-1A0E-BA2F-9E4A-10CEA6989882}"/>
              </a:ext>
            </a:extLst>
          </p:cNvPr>
          <p:cNvSpPr/>
          <p:nvPr/>
        </p:nvSpPr>
        <p:spPr>
          <a:xfrm>
            <a:off x="5487098" y="1724038"/>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C3F84A-E2BF-408B-10B4-A1962091FD25}"/>
              </a:ext>
            </a:extLst>
          </p:cNvPr>
          <p:cNvSpPr/>
          <p:nvPr/>
        </p:nvSpPr>
        <p:spPr>
          <a:xfrm>
            <a:off x="5487098" y="202425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B44E83-CEB8-A250-E63E-3FF2312897B7}"/>
              </a:ext>
            </a:extLst>
          </p:cNvPr>
          <p:cNvSpPr/>
          <p:nvPr/>
        </p:nvSpPr>
        <p:spPr>
          <a:xfrm>
            <a:off x="5487098" y="232447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24FFB4-655D-742D-3E4A-7C8B90D2F925}"/>
              </a:ext>
            </a:extLst>
          </p:cNvPr>
          <p:cNvSpPr/>
          <p:nvPr/>
        </p:nvSpPr>
        <p:spPr>
          <a:xfrm>
            <a:off x="5487098" y="261861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40D42-D593-4A2E-18E8-BC5DC952640B}"/>
              </a:ext>
            </a:extLst>
          </p:cNvPr>
          <p:cNvSpPr/>
          <p:nvPr/>
        </p:nvSpPr>
        <p:spPr>
          <a:xfrm>
            <a:off x="5487098" y="291275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42972-4E3C-D3D2-9D16-BB902AD72FEE}"/>
              </a:ext>
            </a:extLst>
          </p:cNvPr>
          <p:cNvSpPr/>
          <p:nvPr/>
        </p:nvSpPr>
        <p:spPr>
          <a:xfrm>
            <a:off x="5836856" y="1637161"/>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182C4A-57D0-B0FA-9312-5657F0C22BBF}"/>
              </a:ext>
            </a:extLst>
          </p:cNvPr>
          <p:cNvSpPr/>
          <p:nvPr/>
        </p:nvSpPr>
        <p:spPr>
          <a:xfrm>
            <a:off x="5889434" y="172403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A2E5D-61CB-48A8-4B0D-5F0D46A5A8E9}"/>
              </a:ext>
            </a:extLst>
          </p:cNvPr>
          <p:cNvSpPr/>
          <p:nvPr/>
        </p:nvSpPr>
        <p:spPr>
          <a:xfrm>
            <a:off x="5889434" y="202425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A4B7CB-E32F-DFA3-D200-CBE65ABBE3DB}"/>
              </a:ext>
            </a:extLst>
          </p:cNvPr>
          <p:cNvSpPr/>
          <p:nvPr/>
        </p:nvSpPr>
        <p:spPr>
          <a:xfrm>
            <a:off x="5889434" y="232447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780889-E761-CFFF-1A0E-0E3864165791}"/>
              </a:ext>
            </a:extLst>
          </p:cNvPr>
          <p:cNvSpPr/>
          <p:nvPr/>
        </p:nvSpPr>
        <p:spPr>
          <a:xfrm>
            <a:off x="5889434" y="261861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649D0D-23BA-3FB9-70E8-7608A0ABD66B}"/>
              </a:ext>
            </a:extLst>
          </p:cNvPr>
          <p:cNvSpPr/>
          <p:nvPr/>
        </p:nvSpPr>
        <p:spPr>
          <a:xfrm>
            <a:off x="5889434" y="2912758"/>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34F05D-7257-F35B-45BC-4BFD80D7EFA5}"/>
              </a:ext>
            </a:extLst>
          </p:cNvPr>
          <p:cNvSpPr/>
          <p:nvPr/>
        </p:nvSpPr>
        <p:spPr>
          <a:xfrm>
            <a:off x="6234620" y="1637160"/>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E6D8DA-54D8-645C-96F9-EB755FAD3C25}"/>
              </a:ext>
            </a:extLst>
          </p:cNvPr>
          <p:cNvSpPr/>
          <p:nvPr/>
        </p:nvSpPr>
        <p:spPr>
          <a:xfrm>
            <a:off x="6287198" y="172403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9D9AE5-5C93-7C4E-3747-37DD793F12F2}"/>
              </a:ext>
            </a:extLst>
          </p:cNvPr>
          <p:cNvSpPr/>
          <p:nvPr/>
        </p:nvSpPr>
        <p:spPr>
          <a:xfrm>
            <a:off x="6287198" y="202425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A731D-AD91-A5C6-C31D-EEA9F5570DBA}"/>
              </a:ext>
            </a:extLst>
          </p:cNvPr>
          <p:cNvSpPr/>
          <p:nvPr/>
        </p:nvSpPr>
        <p:spPr>
          <a:xfrm>
            <a:off x="6287198" y="232447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CDE937-C4A4-CD83-2F54-F1E8B153E4D6}"/>
              </a:ext>
            </a:extLst>
          </p:cNvPr>
          <p:cNvSpPr/>
          <p:nvPr/>
        </p:nvSpPr>
        <p:spPr>
          <a:xfrm>
            <a:off x="6287198" y="261861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83DA4A0-C98B-428D-F6F1-9B0B7ED4EDBA}"/>
              </a:ext>
            </a:extLst>
          </p:cNvPr>
          <p:cNvSpPr/>
          <p:nvPr/>
        </p:nvSpPr>
        <p:spPr>
          <a:xfrm>
            <a:off x="6287198" y="29127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C6120F-8A43-5840-A750-A2934B537BEE}"/>
              </a:ext>
            </a:extLst>
          </p:cNvPr>
          <p:cNvSpPr/>
          <p:nvPr/>
        </p:nvSpPr>
        <p:spPr>
          <a:xfrm>
            <a:off x="6636956" y="1637159"/>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56BC51-53DE-F60A-9237-275DF24138BD}"/>
              </a:ext>
            </a:extLst>
          </p:cNvPr>
          <p:cNvSpPr/>
          <p:nvPr/>
        </p:nvSpPr>
        <p:spPr>
          <a:xfrm>
            <a:off x="6689534" y="172403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EA37E7-A72C-B2E3-0909-F3E59748EA52}"/>
              </a:ext>
            </a:extLst>
          </p:cNvPr>
          <p:cNvSpPr/>
          <p:nvPr/>
        </p:nvSpPr>
        <p:spPr>
          <a:xfrm>
            <a:off x="6689534" y="20242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A52551-54EB-9022-8719-3B04B7F1CC86}"/>
              </a:ext>
            </a:extLst>
          </p:cNvPr>
          <p:cNvSpPr/>
          <p:nvPr/>
        </p:nvSpPr>
        <p:spPr>
          <a:xfrm>
            <a:off x="6689534" y="232447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A3509E-0FB4-22F2-C8E4-35A382472196}"/>
              </a:ext>
            </a:extLst>
          </p:cNvPr>
          <p:cNvSpPr/>
          <p:nvPr/>
        </p:nvSpPr>
        <p:spPr>
          <a:xfrm>
            <a:off x="6689534" y="261861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CD2DB54-641F-D0AD-811D-3A341E8457A5}"/>
              </a:ext>
            </a:extLst>
          </p:cNvPr>
          <p:cNvSpPr/>
          <p:nvPr/>
        </p:nvSpPr>
        <p:spPr>
          <a:xfrm>
            <a:off x="6689534" y="29127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593D377-4759-C963-98BA-A87C3063C908}"/>
              </a:ext>
            </a:extLst>
          </p:cNvPr>
          <p:cNvSpPr/>
          <p:nvPr/>
        </p:nvSpPr>
        <p:spPr>
          <a:xfrm>
            <a:off x="7034720" y="1637160"/>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86FEEF-5756-76F9-3A17-7EC0480B0AAE}"/>
              </a:ext>
            </a:extLst>
          </p:cNvPr>
          <p:cNvSpPr/>
          <p:nvPr/>
        </p:nvSpPr>
        <p:spPr>
          <a:xfrm>
            <a:off x="7087298" y="172403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9F3CCD-78AB-29B2-ADD4-4C25DFD65512}"/>
              </a:ext>
            </a:extLst>
          </p:cNvPr>
          <p:cNvSpPr/>
          <p:nvPr/>
        </p:nvSpPr>
        <p:spPr>
          <a:xfrm>
            <a:off x="7087298" y="202425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8C7ED5-A7B1-2AF8-8672-0AE348F40D9F}"/>
              </a:ext>
            </a:extLst>
          </p:cNvPr>
          <p:cNvSpPr/>
          <p:nvPr/>
        </p:nvSpPr>
        <p:spPr>
          <a:xfrm>
            <a:off x="7087298" y="232447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EF2A06-42A5-36B1-090F-57B5ED51724D}"/>
              </a:ext>
            </a:extLst>
          </p:cNvPr>
          <p:cNvSpPr/>
          <p:nvPr/>
        </p:nvSpPr>
        <p:spPr>
          <a:xfrm>
            <a:off x="7087298" y="261861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EB4C905-575D-E215-F8F0-37BC595804B1}"/>
              </a:ext>
            </a:extLst>
          </p:cNvPr>
          <p:cNvSpPr/>
          <p:nvPr/>
        </p:nvSpPr>
        <p:spPr>
          <a:xfrm>
            <a:off x="7087298" y="29127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0ADBF9-EC65-2E79-AC85-DBBA466F9B42}"/>
              </a:ext>
            </a:extLst>
          </p:cNvPr>
          <p:cNvSpPr/>
          <p:nvPr/>
        </p:nvSpPr>
        <p:spPr>
          <a:xfrm>
            <a:off x="7437056" y="1637159"/>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40FBE1-00A6-995A-5CE9-BB0443B68595}"/>
              </a:ext>
            </a:extLst>
          </p:cNvPr>
          <p:cNvSpPr/>
          <p:nvPr/>
        </p:nvSpPr>
        <p:spPr>
          <a:xfrm>
            <a:off x="7489634" y="172403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B9DE932-6112-746B-F7AF-3313CA75381A}"/>
              </a:ext>
            </a:extLst>
          </p:cNvPr>
          <p:cNvSpPr/>
          <p:nvPr/>
        </p:nvSpPr>
        <p:spPr>
          <a:xfrm>
            <a:off x="7489634" y="20242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69E793A-4C6D-C2D4-7D97-11902E1F50D1}"/>
              </a:ext>
            </a:extLst>
          </p:cNvPr>
          <p:cNvSpPr/>
          <p:nvPr/>
        </p:nvSpPr>
        <p:spPr>
          <a:xfrm>
            <a:off x="7489634" y="232447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9AE050-4DC1-EF6B-508B-D18B50311C6A}"/>
              </a:ext>
            </a:extLst>
          </p:cNvPr>
          <p:cNvSpPr/>
          <p:nvPr/>
        </p:nvSpPr>
        <p:spPr>
          <a:xfrm>
            <a:off x="7489634" y="261861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BEF3116-F59C-F46A-3119-DE0C2F75163E}"/>
              </a:ext>
            </a:extLst>
          </p:cNvPr>
          <p:cNvSpPr/>
          <p:nvPr/>
        </p:nvSpPr>
        <p:spPr>
          <a:xfrm>
            <a:off x="7489634" y="2912756"/>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83BCA46-AEA0-AE0E-CD1D-114217AC4FBF}"/>
              </a:ext>
            </a:extLst>
          </p:cNvPr>
          <p:cNvSpPr txBox="1"/>
          <p:nvPr/>
        </p:nvSpPr>
        <p:spPr>
          <a:xfrm>
            <a:off x="2487435" y="1290614"/>
            <a:ext cx="1586359" cy="523220"/>
          </a:xfrm>
          <a:prstGeom prst="rect">
            <a:avLst/>
          </a:prstGeom>
          <a:noFill/>
        </p:spPr>
        <p:txBody>
          <a:bodyPr wrap="square" rtlCol="0">
            <a:spAutoFit/>
          </a:bodyPr>
          <a:lstStyle/>
          <a:p>
            <a:r>
              <a:rPr lang="en-US" dirty="0"/>
              <a:t>Region: 0xaa</a:t>
            </a:r>
          </a:p>
          <a:p>
            <a:r>
              <a:rPr lang="en-US" dirty="0"/>
              <a:t>Offset: 0x2</a:t>
            </a:r>
          </a:p>
        </p:txBody>
      </p:sp>
      <p:cxnSp>
        <p:nvCxnSpPr>
          <p:cNvPr id="43" name="Connector: Curved 42">
            <a:extLst>
              <a:ext uri="{FF2B5EF4-FFF2-40B4-BE49-F238E27FC236}">
                <a16:creationId xmlns:a16="http://schemas.microsoft.com/office/drawing/2014/main" id="{C0061FE4-6595-1ECD-D4A1-96FEA4F65340}"/>
              </a:ext>
            </a:extLst>
          </p:cNvPr>
          <p:cNvCxnSpPr>
            <a:cxnSpLocks/>
            <a:stCxn id="41" idx="2"/>
          </p:cNvCxnSpPr>
          <p:nvPr/>
        </p:nvCxnSpPr>
        <p:spPr>
          <a:xfrm rot="16200000" flipH="1">
            <a:off x="3390535" y="1703914"/>
            <a:ext cx="1929494" cy="2149334"/>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1B9C16-3E33-1C11-A5B6-CEB9ABB20C02}"/>
              </a:ext>
            </a:extLst>
          </p:cNvPr>
          <p:cNvSpPr txBox="1"/>
          <p:nvPr/>
        </p:nvSpPr>
        <p:spPr>
          <a:xfrm>
            <a:off x="3944901" y="3708546"/>
            <a:ext cx="683772" cy="307777"/>
          </a:xfrm>
          <a:prstGeom prst="rect">
            <a:avLst/>
          </a:prstGeom>
          <a:noFill/>
        </p:spPr>
        <p:txBody>
          <a:bodyPr wrap="square" rtlCol="0">
            <a:spAutoFit/>
          </a:bodyPr>
          <a:lstStyle/>
          <a:p>
            <a:r>
              <a:rPr lang="en-US" dirty="0"/>
              <a:t>[1,0,1]</a:t>
            </a:r>
          </a:p>
        </p:txBody>
      </p:sp>
      <p:cxnSp>
        <p:nvCxnSpPr>
          <p:cNvPr id="62" name="Connector: Curved 61">
            <a:extLst>
              <a:ext uri="{FF2B5EF4-FFF2-40B4-BE49-F238E27FC236}">
                <a16:creationId xmlns:a16="http://schemas.microsoft.com/office/drawing/2014/main" id="{E7085A7D-2509-E3D6-1643-8970DB545F59}"/>
              </a:ext>
            </a:extLst>
          </p:cNvPr>
          <p:cNvCxnSpPr>
            <a:cxnSpLocks/>
          </p:cNvCxnSpPr>
          <p:nvPr/>
        </p:nvCxnSpPr>
        <p:spPr>
          <a:xfrm rot="10800000" flipV="1">
            <a:off x="4567250" y="3862435"/>
            <a:ext cx="853453" cy="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E0C9CC7B-5D82-F30C-3B62-73777F8507D5}"/>
              </a:ext>
            </a:extLst>
          </p:cNvPr>
          <p:cNvCxnSpPr/>
          <p:nvPr/>
        </p:nvCxnSpPr>
        <p:spPr>
          <a:xfrm rot="10800000" flipV="1">
            <a:off x="3094047" y="3862433"/>
            <a:ext cx="853453" cy="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33244AE4-9C65-46E9-2035-1737924B66B6}"/>
              </a:ext>
            </a:extLst>
          </p:cNvPr>
          <p:cNvSpPr txBox="1"/>
          <p:nvPr/>
        </p:nvSpPr>
        <p:spPr>
          <a:xfrm>
            <a:off x="1537677" y="3708546"/>
            <a:ext cx="1586359" cy="307777"/>
          </a:xfrm>
          <a:prstGeom prst="rect">
            <a:avLst/>
          </a:prstGeom>
          <a:noFill/>
        </p:spPr>
        <p:txBody>
          <a:bodyPr wrap="square" rtlCol="0">
            <a:spAutoFit/>
          </a:bodyPr>
          <a:lstStyle/>
          <a:p>
            <a:r>
              <a:rPr lang="en-US" dirty="0"/>
              <a:t>To Pattern Table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3.7037E-7 L -2.22222E-6 0.25 " pathEditMode="relative" rAng="0" ptsTypes="AA">
                                      <p:cBhvr>
                                        <p:cTn id="6" dur="2000" fill="hold"/>
                                        <p:tgtEl>
                                          <p:spTgt spid="5"/>
                                        </p:tgtEl>
                                        <p:attrNameLst>
                                          <p:attrName>ppt_x</p:attrName>
                                          <p:attrName>ppt_y</p:attrName>
                                        </p:attrNameLst>
                                      </p:cBhvr>
                                      <p:rCtr x="0" y="12500"/>
                                    </p:animMotion>
                                  </p:childTnLst>
                                </p:cTn>
                              </p:par>
                              <p:par>
                                <p:cTn id="7" presetID="42" presetClass="path" presetSubtype="0" accel="50000" decel="50000" fill="hold" grpId="0" nodeType="withEffect">
                                  <p:stCondLst>
                                    <p:cond delay="0"/>
                                  </p:stCondLst>
                                  <p:childTnLst>
                                    <p:animMotion origin="layout" path="M 1.38889E-6 3.95062E-6 L 1.38889E-6 0.25 " pathEditMode="relative" rAng="0" ptsTypes="AA">
                                      <p:cBhvr>
                                        <p:cTn id="8" dur="2000" fill="hold"/>
                                        <p:tgtEl>
                                          <p:spTgt spid="6"/>
                                        </p:tgtEl>
                                        <p:attrNameLst>
                                          <p:attrName>ppt_x</p:attrName>
                                          <p:attrName>ppt_y</p:attrName>
                                        </p:attrNameLst>
                                      </p:cBhvr>
                                      <p:rCtr x="0" y="12500"/>
                                    </p:animMotion>
                                  </p:childTnLst>
                                </p:cTn>
                              </p:par>
                              <p:par>
                                <p:cTn id="9" presetID="42" presetClass="path" presetSubtype="0" accel="50000" decel="50000" fill="hold" grpId="0" nodeType="withEffect">
                                  <p:stCondLst>
                                    <p:cond delay="0"/>
                                  </p:stCondLst>
                                  <p:childTnLst>
                                    <p:animMotion origin="layout" path="M 1.38889E-6 6.17284E-7 L 1.38889E-6 0.25 " pathEditMode="relative" rAng="0" ptsTypes="AA">
                                      <p:cBhvr>
                                        <p:cTn id="10" dur="2000" fill="hold"/>
                                        <p:tgtEl>
                                          <p:spTgt spid="7"/>
                                        </p:tgtEl>
                                        <p:attrNameLst>
                                          <p:attrName>ppt_x</p:attrName>
                                          <p:attrName>ppt_y</p:attrName>
                                        </p:attrNameLst>
                                      </p:cBhvr>
                                      <p:rCtr x="0" y="12500"/>
                                    </p:animMotion>
                                  </p:childTnLst>
                                </p:cTn>
                              </p:par>
                              <p:par>
                                <p:cTn id="11" presetID="42" presetClass="path" presetSubtype="0" accel="50000" decel="50000" fill="hold" grpId="0" nodeType="withEffect">
                                  <p:stCondLst>
                                    <p:cond delay="0"/>
                                  </p:stCondLst>
                                  <p:childTnLst>
                                    <p:animMotion origin="layout" path="M 1.38889E-6 -2.71605E-6 L 1.38889E-6 0.25 " pathEditMode="relative" rAng="0" ptsTypes="AA">
                                      <p:cBhvr>
                                        <p:cTn id="12" dur="2000" fill="hold"/>
                                        <p:tgtEl>
                                          <p:spTgt spid="8"/>
                                        </p:tgtEl>
                                        <p:attrNameLst>
                                          <p:attrName>ppt_x</p:attrName>
                                          <p:attrName>ppt_y</p:attrName>
                                        </p:attrNameLst>
                                      </p:cBhvr>
                                      <p:rCtr x="0" y="12500"/>
                                    </p:animMotion>
                                  </p:childTnLst>
                                </p:cTn>
                              </p:par>
                              <p:par>
                                <p:cTn id="13" presetID="42" presetClass="path" presetSubtype="0" accel="50000" decel="50000" fill="hold" grpId="0" nodeType="withEffect">
                                  <p:stCondLst>
                                    <p:cond delay="0"/>
                                  </p:stCondLst>
                                  <p:childTnLst>
                                    <p:animMotion origin="layout" path="M 1.38889E-6 -1.23457E-7 L 1.38889E-6 0.25 " pathEditMode="relative" rAng="0" ptsTypes="AA">
                                      <p:cBhvr>
                                        <p:cTn id="14" dur="2000" fill="hold"/>
                                        <p:tgtEl>
                                          <p:spTgt spid="9"/>
                                        </p:tgtEl>
                                        <p:attrNameLst>
                                          <p:attrName>ppt_x</p:attrName>
                                          <p:attrName>ppt_y</p:attrName>
                                        </p:attrNameLst>
                                      </p:cBhvr>
                                      <p:rCtr x="0" y="12500"/>
                                    </p:animMotion>
                                  </p:childTnLst>
                                </p:cTn>
                              </p:par>
                              <p:par>
                                <p:cTn id="15" presetID="42" presetClass="path" presetSubtype="0" accel="50000" decel="50000" fill="hold" grpId="0" nodeType="withEffect">
                                  <p:stCondLst>
                                    <p:cond delay="0"/>
                                  </p:stCondLst>
                                  <p:childTnLst>
                                    <p:animMotion origin="layout" path="M 1.38889E-6 1.11111E-6 L 1.38889E-6 0.25 " pathEditMode="relative" rAng="0" ptsTypes="AA">
                                      <p:cBhvr>
                                        <p:cTn id="16" dur="2000" fill="hold"/>
                                        <p:tgtEl>
                                          <p:spTgt spid="10"/>
                                        </p:tgtEl>
                                        <p:attrNameLst>
                                          <p:attrName>ppt_x</p:attrName>
                                          <p:attrName>ppt_y</p:attrName>
                                        </p:attrNameLst>
                                      </p:cBhvr>
                                      <p:rCtr x="0" y="12500"/>
                                    </p:animMotion>
                                  </p:childTnLst>
                                </p:cTn>
                              </p:par>
                              <p:par>
                                <p:cTn id="17" presetID="42" presetClass="path" presetSubtype="0" accel="50000" decel="50000" fill="hold" grpId="0" nodeType="withEffect">
                                  <p:stCondLst>
                                    <p:cond delay="0"/>
                                  </p:stCondLst>
                                  <p:childTnLst>
                                    <p:animMotion origin="layout" path="M 5.55556E-7 -3.7037E-7 L 5.55556E-7 0.25 " pathEditMode="relative" rAng="0" ptsTypes="AA">
                                      <p:cBhvr>
                                        <p:cTn id="18" dur="2000" fill="hold"/>
                                        <p:tgtEl>
                                          <p:spTgt spid="11"/>
                                        </p:tgtEl>
                                        <p:attrNameLst>
                                          <p:attrName>ppt_x</p:attrName>
                                          <p:attrName>ppt_y</p:attrName>
                                        </p:attrNameLst>
                                      </p:cBhvr>
                                      <p:rCtr x="0" y="12500"/>
                                    </p:animMotion>
                                  </p:childTnLst>
                                </p:cTn>
                              </p:par>
                              <p:par>
                                <p:cTn id="19" presetID="42" presetClass="path" presetSubtype="0" accel="50000" decel="50000" fill="hold" grpId="0" nodeType="withEffect">
                                  <p:stCondLst>
                                    <p:cond delay="0"/>
                                  </p:stCondLst>
                                  <p:childTnLst>
                                    <p:animMotion origin="layout" path="M -2.22222E-6 3.95062E-6 L -2.22222E-6 0.25 " pathEditMode="relative" rAng="0" ptsTypes="AA">
                                      <p:cBhvr>
                                        <p:cTn id="20" dur="2000" fill="hold"/>
                                        <p:tgtEl>
                                          <p:spTgt spid="12"/>
                                        </p:tgtEl>
                                        <p:attrNameLst>
                                          <p:attrName>ppt_x</p:attrName>
                                          <p:attrName>ppt_y</p:attrName>
                                        </p:attrNameLst>
                                      </p:cBhvr>
                                      <p:rCtr x="0" y="12500"/>
                                    </p:animMotion>
                                  </p:childTnLst>
                                </p:cTn>
                              </p:par>
                              <p:par>
                                <p:cTn id="21" presetID="42" presetClass="path" presetSubtype="0" accel="50000" decel="50000" fill="hold" grpId="0" nodeType="withEffect">
                                  <p:stCondLst>
                                    <p:cond delay="0"/>
                                  </p:stCondLst>
                                  <p:childTnLst>
                                    <p:animMotion origin="layout" path="M -2.22222E-6 6.17284E-7 L -2.22222E-6 0.25 " pathEditMode="relative" rAng="0" ptsTypes="AA">
                                      <p:cBhvr>
                                        <p:cTn id="22" dur="2000" fill="hold"/>
                                        <p:tgtEl>
                                          <p:spTgt spid="13"/>
                                        </p:tgtEl>
                                        <p:attrNameLst>
                                          <p:attrName>ppt_x</p:attrName>
                                          <p:attrName>ppt_y</p:attrName>
                                        </p:attrNameLst>
                                      </p:cBhvr>
                                      <p:rCtr x="0" y="12500"/>
                                    </p:animMotion>
                                  </p:childTnLst>
                                </p:cTn>
                              </p:par>
                              <p:par>
                                <p:cTn id="23" presetID="42" presetClass="path" presetSubtype="0" accel="50000" decel="50000" fill="hold" grpId="0" nodeType="withEffect">
                                  <p:stCondLst>
                                    <p:cond delay="0"/>
                                  </p:stCondLst>
                                  <p:childTnLst>
                                    <p:animMotion origin="layout" path="M -2.22222E-6 -2.71605E-6 L -2.22222E-6 0.25 " pathEditMode="relative" rAng="0" ptsTypes="AA">
                                      <p:cBhvr>
                                        <p:cTn id="24" dur="2000" fill="hold"/>
                                        <p:tgtEl>
                                          <p:spTgt spid="14"/>
                                        </p:tgtEl>
                                        <p:attrNameLst>
                                          <p:attrName>ppt_x</p:attrName>
                                          <p:attrName>ppt_y</p:attrName>
                                        </p:attrNameLst>
                                      </p:cBhvr>
                                      <p:rCtr x="0" y="12500"/>
                                    </p:animMotion>
                                  </p:childTnLst>
                                </p:cTn>
                              </p:par>
                              <p:par>
                                <p:cTn id="25" presetID="42" presetClass="path" presetSubtype="0" accel="50000" decel="50000" fill="hold" grpId="0" nodeType="withEffect">
                                  <p:stCondLst>
                                    <p:cond delay="0"/>
                                  </p:stCondLst>
                                  <p:childTnLst>
                                    <p:animMotion origin="layout" path="M -2.22222E-6 -1.23457E-7 L -2.22222E-6 0.25 " pathEditMode="relative" rAng="0" ptsTypes="AA">
                                      <p:cBhvr>
                                        <p:cTn id="26" dur="2000" fill="hold"/>
                                        <p:tgtEl>
                                          <p:spTgt spid="15"/>
                                        </p:tgtEl>
                                        <p:attrNameLst>
                                          <p:attrName>ppt_x</p:attrName>
                                          <p:attrName>ppt_y</p:attrName>
                                        </p:attrNameLst>
                                      </p:cBhvr>
                                      <p:rCtr x="0" y="12500"/>
                                    </p:animMotion>
                                  </p:childTnLst>
                                </p:cTn>
                              </p:par>
                              <p:par>
                                <p:cTn id="27" presetID="42" presetClass="path" presetSubtype="0" accel="50000" decel="50000" fill="hold" grpId="0" nodeType="withEffect">
                                  <p:stCondLst>
                                    <p:cond delay="0"/>
                                  </p:stCondLst>
                                  <p:childTnLst>
                                    <p:animMotion origin="layout" path="M -2.22222E-6 1.11111E-6 L -2.22222E-6 0.25 " pathEditMode="relative" rAng="0" ptsTypes="AA">
                                      <p:cBhvr>
                                        <p:cTn id="28" dur="2000" fill="hold"/>
                                        <p:tgtEl>
                                          <p:spTgt spid="16"/>
                                        </p:tgtEl>
                                        <p:attrNameLst>
                                          <p:attrName>ppt_x</p:attrName>
                                          <p:attrName>ppt_y</p:attrName>
                                        </p:attrNameLst>
                                      </p:cBhvr>
                                      <p:rCtr x="0" y="12500"/>
                                    </p:animMotion>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2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2000" fill="hold"/>
                                        <p:tgtEl>
                                          <p:spTgt spid="8"/>
                                        </p:tgtEl>
                                        <p:attrNameLst>
                                          <p:attrName>fillcolor</p:attrName>
                                        </p:attrNameLst>
                                      </p:cBhvr>
                                      <p:to>
                                        <a:schemeClr val="accent2"/>
                                      </p:to>
                                    </p:animClr>
                                    <p:set>
                                      <p:cBhvr>
                                        <p:cTn id="38" dur="2000" fill="hold"/>
                                        <p:tgtEl>
                                          <p:spTgt spid="8"/>
                                        </p:tgtEl>
                                        <p:attrNameLst>
                                          <p:attrName>fill.type</p:attrName>
                                        </p:attrNameLst>
                                      </p:cBhvr>
                                      <p:to>
                                        <p:strVal val="solid"/>
                                      </p:to>
                                    </p:set>
                                    <p:set>
                                      <p:cBhvr>
                                        <p:cTn id="39" dur="2000" fill="hold"/>
                                        <p:tgtEl>
                                          <p:spTgt spid="8"/>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50" grpId="0"/>
      <p:bldP spid="1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a:extLst>
            <a:ext uri="{FF2B5EF4-FFF2-40B4-BE49-F238E27FC236}">
              <a16:creationId xmlns:a16="http://schemas.microsoft.com/office/drawing/2014/main" id="{3A303065-2F46-7D0D-5678-715DA1C02E8A}"/>
            </a:ext>
          </a:extLst>
        </p:cNvPr>
        <p:cNvGrpSpPr/>
        <p:nvPr/>
      </p:nvGrpSpPr>
      <p:grpSpPr>
        <a:xfrm>
          <a:off x="0" y="0"/>
          <a:ext cx="0" cy="0"/>
          <a:chOff x="0" y="0"/>
          <a:chExt cx="0" cy="0"/>
        </a:xfrm>
      </p:grpSpPr>
      <p:sp>
        <p:nvSpPr>
          <p:cNvPr id="147" name="Google Shape;147;p29">
            <a:extLst>
              <a:ext uri="{FF2B5EF4-FFF2-40B4-BE49-F238E27FC236}">
                <a16:creationId xmlns:a16="http://schemas.microsoft.com/office/drawing/2014/main" id="{212F92A1-DCC1-44A0-D490-931C8FC40938}"/>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Pattern Table</a:t>
            </a:r>
            <a:endParaRPr dirty="0"/>
          </a:p>
        </p:txBody>
      </p:sp>
      <p:sp>
        <p:nvSpPr>
          <p:cNvPr id="2" name="Rectangle 1">
            <a:extLst>
              <a:ext uri="{FF2B5EF4-FFF2-40B4-BE49-F238E27FC236}">
                <a16:creationId xmlns:a16="http://schemas.microsoft.com/office/drawing/2014/main" id="{6F089947-6028-01B3-4B36-B635CB089BA8}"/>
              </a:ext>
            </a:extLst>
          </p:cNvPr>
          <p:cNvSpPr/>
          <p:nvPr/>
        </p:nvSpPr>
        <p:spPr>
          <a:xfrm>
            <a:off x="2490700"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000</a:t>
            </a:r>
          </a:p>
        </p:txBody>
      </p:sp>
      <p:sp>
        <p:nvSpPr>
          <p:cNvPr id="3" name="Rectangle 2">
            <a:extLst>
              <a:ext uri="{FF2B5EF4-FFF2-40B4-BE49-F238E27FC236}">
                <a16:creationId xmlns:a16="http://schemas.microsoft.com/office/drawing/2014/main" id="{DC919049-6C94-9AB0-A690-F8834869273C}"/>
              </a:ext>
            </a:extLst>
          </p:cNvPr>
          <p:cNvSpPr/>
          <p:nvPr/>
        </p:nvSpPr>
        <p:spPr>
          <a:xfrm>
            <a:off x="3595687"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001</a:t>
            </a:r>
          </a:p>
        </p:txBody>
      </p:sp>
      <p:cxnSp>
        <p:nvCxnSpPr>
          <p:cNvPr id="43" name="Connector: Curved 42">
            <a:extLst>
              <a:ext uri="{FF2B5EF4-FFF2-40B4-BE49-F238E27FC236}">
                <a16:creationId xmlns:a16="http://schemas.microsoft.com/office/drawing/2014/main" id="{A696887E-2EC2-EAEA-8BA8-857556E275B1}"/>
              </a:ext>
            </a:extLst>
          </p:cNvPr>
          <p:cNvCxnSpPr>
            <a:cxnSpLocks/>
          </p:cNvCxnSpPr>
          <p:nvPr/>
        </p:nvCxnSpPr>
        <p:spPr>
          <a:xfrm>
            <a:off x="1348805" y="2267475"/>
            <a:ext cx="4455908" cy="1294875"/>
          </a:xfrm>
          <a:prstGeom prst="curvedConnector3">
            <a:avLst>
              <a:gd name="adj1" fmla="val -2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F8D29F9-4DDF-5671-375C-F186642314D8}"/>
              </a:ext>
            </a:extLst>
          </p:cNvPr>
          <p:cNvSpPr txBox="1"/>
          <p:nvPr/>
        </p:nvSpPr>
        <p:spPr>
          <a:xfrm>
            <a:off x="1006682" y="1988281"/>
            <a:ext cx="683772" cy="307777"/>
          </a:xfrm>
          <a:prstGeom prst="rect">
            <a:avLst/>
          </a:prstGeom>
          <a:noFill/>
        </p:spPr>
        <p:txBody>
          <a:bodyPr wrap="square" rtlCol="0">
            <a:spAutoFit/>
          </a:bodyPr>
          <a:lstStyle/>
          <a:p>
            <a:r>
              <a:rPr lang="en-US" dirty="0"/>
              <a:t>[1,0,1]</a:t>
            </a:r>
          </a:p>
        </p:txBody>
      </p:sp>
      <p:sp>
        <p:nvSpPr>
          <p:cNvPr id="42" name="Rectangle 41">
            <a:extLst>
              <a:ext uri="{FF2B5EF4-FFF2-40B4-BE49-F238E27FC236}">
                <a16:creationId xmlns:a16="http://schemas.microsoft.com/office/drawing/2014/main" id="{5C3D4FF3-30B1-5C94-04DA-3A488A399DDF}"/>
              </a:ext>
            </a:extLst>
          </p:cNvPr>
          <p:cNvSpPr/>
          <p:nvPr/>
        </p:nvSpPr>
        <p:spPr>
          <a:xfrm>
            <a:off x="4700674"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4" name="Rectangle 43">
            <a:extLst>
              <a:ext uri="{FF2B5EF4-FFF2-40B4-BE49-F238E27FC236}">
                <a16:creationId xmlns:a16="http://schemas.microsoft.com/office/drawing/2014/main" id="{5F781402-826F-F862-FD1D-50899BE3D1FA}"/>
              </a:ext>
            </a:extLst>
          </p:cNvPr>
          <p:cNvSpPr/>
          <p:nvPr/>
        </p:nvSpPr>
        <p:spPr>
          <a:xfrm>
            <a:off x="5805661"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101</a:t>
            </a:r>
          </a:p>
        </p:txBody>
      </p:sp>
      <p:sp>
        <p:nvSpPr>
          <p:cNvPr id="45" name="Rectangle 44">
            <a:extLst>
              <a:ext uri="{FF2B5EF4-FFF2-40B4-BE49-F238E27FC236}">
                <a16:creationId xmlns:a16="http://schemas.microsoft.com/office/drawing/2014/main" id="{1B93BEF2-F9D7-72A8-B0AA-3D97685534AE}"/>
              </a:ext>
            </a:extLst>
          </p:cNvPr>
          <p:cNvSpPr/>
          <p:nvPr/>
        </p:nvSpPr>
        <p:spPr>
          <a:xfrm>
            <a:off x="6910648"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6" name="Rectangle 45">
            <a:extLst>
              <a:ext uri="{FF2B5EF4-FFF2-40B4-BE49-F238E27FC236}">
                <a16:creationId xmlns:a16="http://schemas.microsoft.com/office/drawing/2014/main" id="{B3103302-3CED-5B19-9B11-C8BA190992F1}"/>
              </a:ext>
            </a:extLst>
          </p:cNvPr>
          <p:cNvSpPr/>
          <p:nvPr/>
        </p:nvSpPr>
        <p:spPr>
          <a:xfrm>
            <a:off x="2491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47" name="Rectangle 46">
            <a:extLst>
              <a:ext uri="{FF2B5EF4-FFF2-40B4-BE49-F238E27FC236}">
                <a16:creationId xmlns:a16="http://schemas.microsoft.com/office/drawing/2014/main" id="{89912321-C9F7-7DB1-03F5-7EC3CE9595BC}"/>
              </a:ext>
            </a:extLst>
          </p:cNvPr>
          <p:cNvSpPr/>
          <p:nvPr/>
        </p:nvSpPr>
        <p:spPr>
          <a:xfrm>
            <a:off x="2490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AF25A4C-5C82-5356-4571-84EACB140697}"/>
              </a:ext>
            </a:extLst>
          </p:cNvPr>
          <p:cNvSpPr/>
          <p:nvPr/>
        </p:nvSpPr>
        <p:spPr>
          <a:xfrm>
            <a:off x="3156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49" name="Rectangle 48">
            <a:extLst>
              <a:ext uri="{FF2B5EF4-FFF2-40B4-BE49-F238E27FC236}">
                <a16:creationId xmlns:a16="http://schemas.microsoft.com/office/drawing/2014/main" id="{08D091E8-F1A4-0936-FB67-E0EEBA7D1DD3}"/>
              </a:ext>
            </a:extLst>
          </p:cNvPr>
          <p:cNvSpPr/>
          <p:nvPr/>
        </p:nvSpPr>
        <p:spPr>
          <a:xfrm>
            <a:off x="2616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51" name="Rectangle 50">
            <a:extLst>
              <a:ext uri="{FF2B5EF4-FFF2-40B4-BE49-F238E27FC236}">
                <a16:creationId xmlns:a16="http://schemas.microsoft.com/office/drawing/2014/main" id="{29B251E0-6568-3310-12EE-93CEB08A2234}"/>
              </a:ext>
            </a:extLst>
          </p:cNvPr>
          <p:cNvSpPr/>
          <p:nvPr/>
        </p:nvSpPr>
        <p:spPr>
          <a:xfrm>
            <a:off x="2616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52" name="Rectangle 51">
            <a:extLst>
              <a:ext uri="{FF2B5EF4-FFF2-40B4-BE49-F238E27FC236}">
                <a16:creationId xmlns:a16="http://schemas.microsoft.com/office/drawing/2014/main" id="{510E3EB2-1407-1306-2721-C88E8D0FD94B}"/>
              </a:ext>
            </a:extLst>
          </p:cNvPr>
          <p:cNvSpPr/>
          <p:nvPr/>
        </p:nvSpPr>
        <p:spPr>
          <a:xfrm>
            <a:off x="2616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53" name="Rectangle 52">
            <a:extLst>
              <a:ext uri="{FF2B5EF4-FFF2-40B4-BE49-F238E27FC236}">
                <a16:creationId xmlns:a16="http://schemas.microsoft.com/office/drawing/2014/main" id="{4538C4A6-ECD4-5A88-4602-89A0463C1E42}"/>
              </a:ext>
            </a:extLst>
          </p:cNvPr>
          <p:cNvSpPr/>
          <p:nvPr/>
        </p:nvSpPr>
        <p:spPr>
          <a:xfrm>
            <a:off x="3156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410744B-020E-D5EA-B4C0-96BE99BA82B5}"/>
              </a:ext>
            </a:extLst>
          </p:cNvPr>
          <p:cNvSpPr/>
          <p:nvPr/>
        </p:nvSpPr>
        <p:spPr>
          <a:xfrm>
            <a:off x="3198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86</a:t>
            </a:r>
          </a:p>
        </p:txBody>
      </p:sp>
      <p:sp>
        <p:nvSpPr>
          <p:cNvPr id="57" name="Rectangle 56">
            <a:extLst>
              <a:ext uri="{FF2B5EF4-FFF2-40B4-BE49-F238E27FC236}">
                <a16:creationId xmlns:a16="http://schemas.microsoft.com/office/drawing/2014/main" id="{17348795-1F36-B1C6-5490-551CFECFCACA}"/>
              </a:ext>
            </a:extLst>
          </p:cNvPr>
          <p:cNvSpPr/>
          <p:nvPr/>
        </p:nvSpPr>
        <p:spPr>
          <a:xfrm>
            <a:off x="3198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43</a:t>
            </a:r>
          </a:p>
        </p:txBody>
      </p:sp>
      <p:sp>
        <p:nvSpPr>
          <p:cNvPr id="58" name="Rectangle 57">
            <a:extLst>
              <a:ext uri="{FF2B5EF4-FFF2-40B4-BE49-F238E27FC236}">
                <a16:creationId xmlns:a16="http://schemas.microsoft.com/office/drawing/2014/main" id="{1D1D32BF-8828-6A53-2427-6F839A2E3966}"/>
              </a:ext>
            </a:extLst>
          </p:cNvPr>
          <p:cNvSpPr/>
          <p:nvPr/>
        </p:nvSpPr>
        <p:spPr>
          <a:xfrm>
            <a:off x="3198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59" name="Rectangle 58">
            <a:extLst>
              <a:ext uri="{FF2B5EF4-FFF2-40B4-BE49-F238E27FC236}">
                <a16:creationId xmlns:a16="http://schemas.microsoft.com/office/drawing/2014/main" id="{B7804B4E-B2FD-4FAE-37C7-9DA4E1507375}"/>
              </a:ext>
            </a:extLst>
          </p:cNvPr>
          <p:cNvSpPr/>
          <p:nvPr/>
        </p:nvSpPr>
        <p:spPr>
          <a:xfrm>
            <a:off x="35959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60" name="Rectangle 59">
            <a:extLst>
              <a:ext uri="{FF2B5EF4-FFF2-40B4-BE49-F238E27FC236}">
                <a16:creationId xmlns:a16="http://schemas.microsoft.com/office/drawing/2014/main" id="{C034CE02-0250-1C93-B1D5-1596EF88B67E}"/>
              </a:ext>
            </a:extLst>
          </p:cNvPr>
          <p:cNvSpPr/>
          <p:nvPr/>
        </p:nvSpPr>
        <p:spPr>
          <a:xfrm>
            <a:off x="35954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E80836A-34ED-7A9B-ACFA-A06CFA9373EF}"/>
              </a:ext>
            </a:extLst>
          </p:cNvPr>
          <p:cNvSpPr/>
          <p:nvPr/>
        </p:nvSpPr>
        <p:spPr>
          <a:xfrm>
            <a:off x="42617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29" name="Rectangle 128">
            <a:extLst>
              <a:ext uri="{FF2B5EF4-FFF2-40B4-BE49-F238E27FC236}">
                <a16:creationId xmlns:a16="http://schemas.microsoft.com/office/drawing/2014/main" id="{91A8339F-09CA-3BB7-3B54-6307B9F192BB}"/>
              </a:ext>
            </a:extLst>
          </p:cNvPr>
          <p:cNvSpPr/>
          <p:nvPr/>
        </p:nvSpPr>
        <p:spPr>
          <a:xfrm>
            <a:off x="37216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130" name="Rectangle 129">
            <a:extLst>
              <a:ext uri="{FF2B5EF4-FFF2-40B4-BE49-F238E27FC236}">
                <a16:creationId xmlns:a16="http://schemas.microsoft.com/office/drawing/2014/main" id="{3BAFC044-95F3-A13C-FC9B-5028A3D68E3A}"/>
              </a:ext>
            </a:extLst>
          </p:cNvPr>
          <p:cNvSpPr/>
          <p:nvPr/>
        </p:nvSpPr>
        <p:spPr>
          <a:xfrm>
            <a:off x="37216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111</a:t>
            </a:r>
          </a:p>
        </p:txBody>
      </p:sp>
      <p:sp>
        <p:nvSpPr>
          <p:cNvPr id="131" name="Rectangle 130">
            <a:extLst>
              <a:ext uri="{FF2B5EF4-FFF2-40B4-BE49-F238E27FC236}">
                <a16:creationId xmlns:a16="http://schemas.microsoft.com/office/drawing/2014/main" id="{FDA4823A-9C30-C737-9993-1B0B62465AEE}"/>
              </a:ext>
            </a:extLst>
          </p:cNvPr>
          <p:cNvSpPr/>
          <p:nvPr/>
        </p:nvSpPr>
        <p:spPr>
          <a:xfrm>
            <a:off x="37216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001</a:t>
            </a:r>
          </a:p>
        </p:txBody>
      </p:sp>
      <p:sp>
        <p:nvSpPr>
          <p:cNvPr id="132" name="Rectangle 131">
            <a:extLst>
              <a:ext uri="{FF2B5EF4-FFF2-40B4-BE49-F238E27FC236}">
                <a16:creationId xmlns:a16="http://schemas.microsoft.com/office/drawing/2014/main" id="{020EDCE5-489F-9A58-1E91-37EC7A63C273}"/>
              </a:ext>
            </a:extLst>
          </p:cNvPr>
          <p:cNvSpPr/>
          <p:nvPr/>
        </p:nvSpPr>
        <p:spPr>
          <a:xfrm>
            <a:off x="42614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6D04ED35-2FB6-EC47-7130-22CF02919264}"/>
              </a:ext>
            </a:extLst>
          </p:cNvPr>
          <p:cNvSpPr/>
          <p:nvPr/>
        </p:nvSpPr>
        <p:spPr>
          <a:xfrm>
            <a:off x="43033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56</a:t>
            </a:r>
          </a:p>
        </p:txBody>
      </p:sp>
      <p:sp>
        <p:nvSpPr>
          <p:cNvPr id="134" name="Rectangle 133">
            <a:extLst>
              <a:ext uri="{FF2B5EF4-FFF2-40B4-BE49-F238E27FC236}">
                <a16:creationId xmlns:a16="http://schemas.microsoft.com/office/drawing/2014/main" id="{E861D8AD-C7C6-A073-3692-EE31FC60583C}"/>
              </a:ext>
            </a:extLst>
          </p:cNvPr>
          <p:cNvSpPr/>
          <p:nvPr/>
        </p:nvSpPr>
        <p:spPr>
          <a:xfrm>
            <a:off x="43033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35</a:t>
            </a:r>
          </a:p>
        </p:txBody>
      </p:sp>
      <p:sp>
        <p:nvSpPr>
          <p:cNvPr id="135" name="Rectangle 134">
            <a:extLst>
              <a:ext uri="{FF2B5EF4-FFF2-40B4-BE49-F238E27FC236}">
                <a16:creationId xmlns:a16="http://schemas.microsoft.com/office/drawing/2014/main" id="{FCC37C8D-538A-7C73-DC0C-F2F9EB1AE1C7}"/>
              </a:ext>
            </a:extLst>
          </p:cNvPr>
          <p:cNvSpPr/>
          <p:nvPr/>
        </p:nvSpPr>
        <p:spPr>
          <a:xfrm>
            <a:off x="43033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20</a:t>
            </a:r>
          </a:p>
        </p:txBody>
      </p:sp>
      <p:sp>
        <p:nvSpPr>
          <p:cNvPr id="136" name="Rectangle 135">
            <a:extLst>
              <a:ext uri="{FF2B5EF4-FFF2-40B4-BE49-F238E27FC236}">
                <a16:creationId xmlns:a16="http://schemas.microsoft.com/office/drawing/2014/main" id="{B0557F4A-6B36-0513-20DB-C6A00AEF5977}"/>
              </a:ext>
            </a:extLst>
          </p:cNvPr>
          <p:cNvSpPr/>
          <p:nvPr/>
        </p:nvSpPr>
        <p:spPr>
          <a:xfrm>
            <a:off x="47006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37" name="Rectangle 136">
            <a:extLst>
              <a:ext uri="{FF2B5EF4-FFF2-40B4-BE49-F238E27FC236}">
                <a16:creationId xmlns:a16="http://schemas.microsoft.com/office/drawing/2014/main" id="{25933580-7957-9D04-B732-95C013B4269D}"/>
              </a:ext>
            </a:extLst>
          </p:cNvPr>
          <p:cNvSpPr/>
          <p:nvPr/>
        </p:nvSpPr>
        <p:spPr>
          <a:xfrm>
            <a:off x="47002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E8162621-A630-D89B-7631-E72487423EBC}"/>
              </a:ext>
            </a:extLst>
          </p:cNvPr>
          <p:cNvSpPr/>
          <p:nvPr/>
        </p:nvSpPr>
        <p:spPr>
          <a:xfrm>
            <a:off x="53664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39" name="Rectangle 138">
            <a:extLst>
              <a:ext uri="{FF2B5EF4-FFF2-40B4-BE49-F238E27FC236}">
                <a16:creationId xmlns:a16="http://schemas.microsoft.com/office/drawing/2014/main" id="{63A41DA0-C006-1C09-7C5B-E632FE23C074}"/>
              </a:ext>
            </a:extLst>
          </p:cNvPr>
          <p:cNvSpPr/>
          <p:nvPr/>
        </p:nvSpPr>
        <p:spPr>
          <a:xfrm>
            <a:off x="48263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40" name="Rectangle 139">
            <a:extLst>
              <a:ext uri="{FF2B5EF4-FFF2-40B4-BE49-F238E27FC236}">
                <a16:creationId xmlns:a16="http://schemas.microsoft.com/office/drawing/2014/main" id="{5BBC222F-5D09-78A6-4A01-AE63694B4602}"/>
              </a:ext>
            </a:extLst>
          </p:cNvPr>
          <p:cNvSpPr/>
          <p:nvPr/>
        </p:nvSpPr>
        <p:spPr>
          <a:xfrm>
            <a:off x="48263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41" name="Rectangle 140">
            <a:extLst>
              <a:ext uri="{FF2B5EF4-FFF2-40B4-BE49-F238E27FC236}">
                <a16:creationId xmlns:a16="http://schemas.microsoft.com/office/drawing/2014/main" id="{607C6BFF-4B4E-976A-3554-5A48AEB5F741}"/>
              </a:ext>
            </a:extLst>
          </p:cNvPr>
          <p:cNvSpPr/>
          <p:nvPr/>
        </p:nvSpPr>
        <p:spPr>
          <a:xfrm>
            <a:off x="48263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42" name="Rectangle 141">
            <a:extLst>
              <a:ext uri="{FF2B5EF4-FFF2-40B4-BE49-F238E27FC236}">
                <a16:creationId xmlns:a16="http://schemas.microsoft.com/office/drawing/2014/main" id="{4A010AFB-C0E1-848A-7217-DCABAAD40072}"/>
              </a:ext>
            </a:extLst>
          </p:cNvPr>
          <p:cNvSpPr/>
          <p:nvPr/>
        </p:nvSpPr>
        <p:spPr>
          <a:xfrm>
            <a:off x="53662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284B987A-5E33-4A9E-60B0-3F422D749E44}"/>
              </a:ext>
            </a:extLst>
          </p:cNvPr>
          <p:cNvSpPr/>
          <p:nvPr/>
        </p:nvSpPr>
        <p:spPr>
          <a:xfrm>
            <a:off x="54080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44" name="Rectangle 143">
            <a:extLst>
              <a:ext uri="{FF2B5EF4-FFF2-40B4-BE49-F238E27FC236}">
                <a16:creationId xmlns:a16="http://schemas.microsoft.com/office/drawing/2014/main" id="{2AEA321D-4994-3C6D-0463-020067B2D05C}"/>
              </a:ext>
            </a:extLst>
          </p:cNvPr>
          <p:cNvSpPr/>
          <p:nvPr/>
        </p:nvSpPr>
        <p:spPr>
          <a:xfrm>
            <a:off x="54080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45" name="Rectangle 144">
            <a:extLst>
              <a:ext uri="{FF2B5EF4-FFF2-40B4-BE49-F238E27FC236}">
                <a16:creationId xmlns:a16="http://schemas.microsoft.com/office/drawing/2014/main" id="{9AA9BA94-0BD8-CF38-CCE3-AF71BA0C75C8}"/>
              </a:ext>
            </a:extLst>
          </p:cNvPr>
          <p:cNvSpPr/>
          <p:nvPr/>
        </p:nvSpPr>
        <p:spPr>
          <a:xfrm>
            <a:off x="54080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46" name="Rectangle 145">
            <a:extLst>
              <a:ext uri="{FF2B5EF4-FFF2-40B4-BE49-F238E27FC236}">
                <a16:creationId xmlns:a16="http://schemas.microsoft.com/office/drawing/2014/main" id="{68FA275F-0A2A-B21E-9778-DD511B4141BA}"/>
              </a:ext>
            </a:extLst>
          </p:cNvPr>
          <p:cNvSpPr/>
          <p:nvPr/>
        </p:nvSpPr>
        <p:spPr>
          <a:xfrm>
            <a:off x="58054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48" name="Rectangle 147">
            <a:extLst>
              <a:ext uri="{FF2B5EF4-FFF2-40B4-BE49-F238E27FC236}">
                <a16:creationId xmlns:a16="http://schemas.microsoft.com/office/drawing/2014/main" id="{41978C75-C5A8-EDFF-D39D-5D917A258D15}"/>
              </a:ext>
            </a:extLst>
          </p:cNvPr>
          <p:cNvSpPr/>
          <p:nvPr/>
        </p:nvSpPr>
        <p:spPr>
          <a:xfrm>
            <a:off x="58049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40FC067F-BF97-D7CD-1D07-79BFF2EA1EF9}"/>
              </a:ext>
            </a:extLst>
          </p:cNvPr>
          <p:cNvSpPr/>
          <p:nvPr/>
        </p:nvSpPr>
        <p:spPr>
          <a:xfrm>
            <a:off x="64712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50" name="Rectangle 149">
            <a:extLst>
              <a:ext uri="{FF2B5EF4-FFF2-40B4-BE49-F238E27FC236}">
                <a16:creationId xmlns:a16="http://schemas.microsoft.com/office/drawing/2014/main" id="{77B72E45-29EA-0BD6-BD47-F10C5885A460}"/>
              </a:ext>
            </a:extLst>
          </p:cNvPr>
          <p:cNvSpPr/>
          <p:nvPr/>
        </p:nvSpPr>
        <p:spPr>
          <a:xfrm>
            <a:off x="59311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151" name="Rectangle 150">
            <a:extLst>
              <a:ext uri="{FF2B5EF4-FFF2-40B4-BE49-F238E27FC236}">
                <a16:creationId xmlns:a16="http://schemas.microsoft.com/office/drawing/2014/main" id="{8A9BCB9E-0F0D-61E5-9F07-2DD5D3549B43}"/>
              </a:ext>
            </a:extLst>
          </p:cNvPr>
          <p:cNvSpPr/>
          <p:nvPr/>
        </p:nvSpPr>
        <p:spPr>
          <a:xfrm>
            <a:off x="59311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110</a:t>
            </a:r>
          </a:p>
        </p:txBody>
      </p:sp>
      <p:sp>
        <p:nvSpPr>
          <p:cNvPr id="152" name="Rectangle 151">
            <a:extLst>
              <a:ext uri="{FF2B5EF4-FFF2-40B4-BE49-F238E27FC236}">
                <a16:creationId xmlns:a16="http://schemas.microsoft.com/office/drawing/2014/main" id="{1A671E33-5F65-79A6-D2E6-E6ECD348F506}"/>
              </a:ext>
            </a:extLst>
          </p:cNvPr>
          <p:cNvSpPr/>
          <p:nvPr/>
        </p:nvSpPr>
        <p:spPr>
          <a:xfrm>
            <a:off x="59311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111</a:t>
            </a:r>
          </a:p>
        </p:txBody>
      </p:sp>
      <p:sp>
        <p:nvSpPr>
          <p:cNvPr id="153" name="Rectangle 152">
            <a:extLst>
              <a:ext uri="{FF2B5EF4-FFF2-40B4-BE49-F238E27FC236}">
                <a16:creationId xmlns:a16="http://schemas.microsoft.com/office/drawing/2014/main" id="{BCC6A50C-3B85-E235-5D83-8DF7D5B2E554}"/>
              </a:ext>
            </a:extLst>
          </p:cNvPr>
          <p:cNvSpPr/>
          <p:nvPr/>
        </p:nvSpPr>
        <p:spPr>
          <a:xfrm>
            <a:off x="64709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5D792866-6D0E-D271-0839-CE1299B0B447}"/>
              </a:ext>
            </a:extLst>
          </p:cNvPr>
          <p:cNvSpPr/>
          <p:nvPr/>
        </p:nvSpPr>
        <p:spPr>
          <a:xfrm>
            <a:off x="65128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72</a:t>
            </a:r>
          </a:p>
        </p:txBody>
      </p:sp>
      <p:sp>
        <p:nvSpPr>
          <p:cNvPr id="155" name="Rectangle 154">
            <a:extLst>
              <a:ext uri="{FF2B5EF4-FFF2-40B4-BE49-F238E27FC236}">
                <a16:creationId xmlns:a16="http://schemas.microsoft.com/office/drawing/2014/main" id="{750E30D2-A154-FF0F-C00E-83EEE311CEA1}"/>
              </a:ext>
            </a:extLst>
          </p:cNvPr>
          <p:cNvSpPr/>
          <p:nvPr/>
        </p:nvSpPr>
        <p:spPr>
          <a:xfrm>
            <a:off x="65128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15</a:t>
            </a:r>
          </a:p>
        </p:txBody>
      </p:sp>
      <p:sp>
        <p:nvSpPr>
          <p:cNvPr id="156" name="Rectangle 155">
            <a:extLst>
              <a:ext uri="{FF2B5EF4-FFF2-40B4-BE49-F238E27FC236}">
                <a16:creationId xmlns:a16="http://schemas.microsoft.com/office/drawing/2014/main" id="{77C5A214-F48C-26ED-7D37-AC7BECC0E836}"/>
              </a:ext>
            </a:extLst>
          </p:cNvPr>
          <p:cNvSpPr/>
          <p:nvPr/>
        </p:nvSpPr>
        <p:spPr>
          <a:xfrm>
            <a:off x="65128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157" name="Rectangle 156">
            <a:extLst>
              <a:ext uri="{FF2B5EF4-FFF2-40B4-BE49-F238E27FC236}">
                <a16:creationId xmlns:a16="http://schemas.microsoft.com/office/drawing/2014/main" id="{09FB3682-451E-3EB4-A19F-A4C694F2AD72}"/>
              </a:ext>
            </a:extLst>
          </p:cNvPr>
          <p:cNvSpPr/>
          <p:nvPr/>
        </p:nvSpPr>
        <p:spPr>
          <a:xfrm>
            <a:off x="6910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58" name="Rectangle 157">
            <a:extLst>
              <a:ext uri="{FF2B5EF4-FFF2-40B4-BE49-F238E27FC236}">
                <a16:creationId xmlns:a16="http://schemas.microsoft.com/office/drawing/2014/main" id="{DA027438-7B65-EEA5-55F8-4ACAF2A0FDA9}"/>
              </a:ext>
            </a:extLst>
          </p:cNvPr>
          <p:cNvSpPr/>
          <p:nvPr/>
        </p:nvSpPr>
        <p:spPr>
          <a:xfrm>
            <a:off x="6909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880CBD9E-00AF-ACBA-36F9-88CEB73C0AA8}"/>
              </a:ext>
            </a:extLst>
          </p:cNvPr>
          <p:cNvSpPr/>
          <p:nvPr/>
        </p:nvSpPr>
        <p:spPr>
          <a:xfrm>
            <a:off x="7575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60" name="Rectangle 159">
            <a:extLst>
              <a:ext uri="{FF2B5EF4-FFF2-40B4-BE49-F238E27FC236}">
                <a16:creationId xmlns:a16="http://schemas.microsoft.com/office/drawing/2014/main" id="{E208EE79-21E0-BA0C-315F-2A51B8CDE95A}"/>
              </a:ext>
            </a:extLst>
          </p:cNvPr>
          <p:cNvSpPr/>
          <p:nvPr/>
        </p:nvSpPr>
        <p:spPr>
          <a:xfrm>
            <a:off x="7035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61" name="Rectangle 160">
            <a:extLst>
              <a:ext uri="{FF2B5EF4-FFF2-40B4-BE49-F238E27FC236}">
                <a16:creationId xmlns:a16="http://schemas.microsoft.com/office/drawing/2014/main" id="{A89853DA-AA19-F727-1340-5456FF9CEB11}"/>
              </a:ext>
            </a:extLst>
          </p:cNvPr>
          <p:cNvSpPr/>
          <p:nvPr/>
        </p:nvSpPr>
        <p:spPr>
          <a:xfrm>
            <a:off x="7035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62" name="Rectangle 161">
            <a:extLst>
              <a:ext uri="{FF2B5EF4-FFF2-40B4-BE49-F238E27FC236}">
                <a16:creationId xmlns:a16="http://schemas.microsoft.com/office/drawing/2014/main" id="{26F63FCA-1B21-33E7-0403-3CAAA3A065A2}"/>
              </a:ext>
            </a:extLst>
          </p:cNvPr>
          <p:cNvSpPr/>
          <p:nvPr/>
        </p:nvSpPr>
        <p:spPr>
          <a:xfrm>
            <a:off x="7035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63" name="Rectangle 162">
            <a:extLst>
              <a:ext uri="{FF2B5EF4-FFF2-40B4-BE49-F238E27FC236}">
                <a16:creationId xmlns:a16="http://schemas.microsoft.com/office/drawing/2014/main" id="{67B49B77-3BE5-D287-756A-3C149D86BA94}"/>
              </a:ext>
            </a:extLst>
          </p:cNvPr>
          <p:cNvSpPr/>
          <p:nvPr/>
        </p:nvSpPr>
        <p:spPr>
          <a:xfrm>
            <a:off x="7575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F262C52C-0957-95D7-7652-F61D546B7F63}"/>
              </a:ext>
            </a:extLst>
          </p:cNvPr>
          <p:cNvSpPr/>
          <p:nvPr/>
        </p:nvSpPr>
        <p:spPr>
          <a:xfrm>
            <a:off x="7617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65" name="Rectangle 164">
            <a:extLst>
              <a:ext uri="{FF2B5EF4-FFF2-40B4-BE49-F238E27FC236}">
                <a16:creationId xmlns:a16="http://schemas.microsoft.com/office/drawing/2014/main" id="{642E5312-687B-CAFF-5B97-21E420752812}"/>
              </a:ext>
            </a:extLst>
          </p:cNvPr>
          <p:cNvSpPr/>
          <p:nvPr/>
        </p:nvSpPr>
        <p:spPr>
          <a:xfrm>
            <a:off x="7617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66" name="Rectangle 165">
            <a:extLst>
              <a:ext uri="{FF2B5EF4-FFF2-40B4-BE49-F238E27FC236}">
                <a16:creationId xmlns:a16="http://schemas.microsoft.com/office/drawing/2014/main" id="{93DAE8BC-977D-18F6-7E06-BE16857630D8}"/>
              </a:ext>
            </a:extLst>
          </p:cNvPr>
          <p:cNvSpPr/>
          <p:nvPr/>
        </p:nvSpPr>
        <p:spPr>
          <a:xfrm>
            <a:off x="7617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69" name="TextBox 168">
            <a:extLst>
              <a:ext uri="{FF2B5EF4-FFF2-40B4-BE49-F238E27FC236}">
                <a16:creationId xmlns:a16="http://schemas.microsoft.com/office/drawing/2014/main" id="{898A7C0C-A927-49F5-BE42-12D86F0C214C}"/>
              </a:ext>
            </a:extLst>
          </p:cNvPr>
          <p:cNvSpPr txBox="1"/>
          <p:nvPr/>
        </p:nvSpPr>
        <p:spPr>
          <a:xfrm>
            <a:off x="800844" y="1570238"/>
            <a:ext cx="1586359" cy="523220"/>
          </a:xfrm>
          <a:prstGeom prst="rect">
            <a:avLst/>
          </a:prstGeom>
          <a:noFill/>
        </p:spPr>
        <p:txBody>
          <a:bodyPr wrap="square" rtlCol="0">
            <a:spAutoFit/>
          </a:bodyPr>
          <a:lstStyle/>
          <a:p>
            <a:r>
              <a:rPr lang="en-US" dirty="0"/>
              <a:t>Region: 0xaa</a:t>
            </a:r>
          </a:p>
          <a:p>
            <a:r>
              <a:rPr lang="en-US" dirty="0"/>
              <a:t>Offset: 0x2</a:t>
            </a:r>
          </a:p>
        </p:txBody>
      </p:sp>
      <p:cxnSp>
        <p:nvCxnSpPr>
          <p:cNvPr id="176" name="Straight Arrow Connector 175">
            <a:extLst>
              <a:ext uri="{FF2B5EF4-FFF2-40B4-BE49-F238E27FC236}">
                <a16:creationId xmlns:a16="http://schemas.microsoft.com/office/drawing/2014/main" id="{9F39198D-EB65-92BB-E880-D0C8A4972DAA}"/>
              </a:ext>
            </a:extLst>
          </p:cNvPr>
          <p:cNvCxnSpPr/>
          <p:nvPr/>
        </p:nvCxnSpPr>
        <p:spPr>
          <a:xfrm>
            <a:off x="6909700" y="3562350"/>
            <a:ext cx="419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DE9C5C43-11F8-2BD7-B608-48D0F885308B}"/>
              </a:ext>
            </a:extLst>
          </p:cNvPr>
          <p:cNvSpPr txBox="1"/>
          <p:nvPr/>
        </p:nvSpPr>
        <p:spPr>
          <a:xfrm>
            <a:off x="7329487" y="3300740"/>
            <a:ext cx="1104987" cy="523220"/>
          </a:xfrm>
          <a:prstGeom prst="rect">
            <a:avLst/>
          </a:prstGeom>
          <a:noFill/>
        </p:spPr>
        <p:txBody>
          <a:bodyPr wrap="square" rtlCol="0">
            <a:spAutoFit/>
          </a:bodyPr>
          <a:lstStyle/>
          <a:p>
            <a:r>
              <a:rPr lang="en-US" dirty="0"/>
              <a:t>Prefetch 0xaa at 0x4</a:t>
            </a:r>
          </a:p>
        </p:txBody>
      </p:sp>
      <p:cxnSp>
        <p:nvCxnSpPr>
          <p:cNvPr id="4" name="Straight Arrow Connector 3">
            <a:extLst>
              <a:ext uri="{FF2B5EF4-FFF2-40B4-BE49-F238E27FC236}">
                <a16:creationId xmlns:a16="http://schemas.microsoft.com/office/drawing/2014/main" id="{429A3EE7-7261-AC8F-D3EF-1B628358AF74}"/>
              </a:ext>
            </a:extLst>
          </p:cNvPr>
          <p:cNvCxnSpPr>
            <a:cxnSpLocks/>
          </p:cNvCxnSpPr>
          <p:nvPr/>
        </p:nvCxnSpPr>
        <p:spPr>
          <a:xfrm>
            <a:off x="6909700" y="3562350"/>
            <a:ext cx="419787" cy="41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4D2002-EFBF-0A79-6684-7254FC7DB9B1}"/>
              </a:ext>
            </a:extLst>
          </p:cNvPr>
          <p:cNvSpPr txBox="1"/>
          <p:nvPr/>
        </p:nvSpPr>
        <p:spPr>
          <a:xfrm>
            <a:off x="6909700" y="3947753"/>
            <a:ext cx="2176120" cy="523220"/>
          </a:xfrm>
          <a:prstGeom prst="rect">
            <a:avLst/>
          </a:prstGeom>
          <a:noFill/>
        </p:spPr>
        <p:txBody>
          <a:bodyPr wrap="square" rtlCol="0">
            <a:spAutoFit/>
          </a:bodyPr>
          <a:lstStyle/>
          <a:p>
            <a:r>
              <a:rPr lang="en-US" dirty="0"/>
              <a:t>010 can be used to perform lookahead</a:t>
            </a:r>
          </a:p>
        </p:txBody>
      </p:sp>
    </p:spTree>
    <p:extLst>
      <p:ext uri="{BB962C8B-B14F-4D97-AF65-F5344CB8AC3E}">
        <p14:creationId xmlns:p14="http://schemas.microsoft.com/office/powerpoint/2010/main" val="214899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4.19753E-6 L -5.55556E-7 0.25 " pathEditMode="relative" rAng="0" ptsTypes="AA">
                                      <p:cBhvr>
                                        <p:cTn id="6" dur="2000" fill="hold"/>
                                        <p:tgtEl>
                                          <p:spTgt spid="146"/>
                                        </p:tgtEl>
                                        <p:attrNameLst>
                                          <p:attrName>ppt_x</p:attrName>
                                          <p:attrName>ppt_y</p:attrName>
                                        </p:attrNameLst>
                                      </p:cBhvr>
                                      <p:rCtr x="0" y="12500"/>
                                    </p:animMotion>
                                  </p:childTnLst>
                                </p:cTn>
                              </p:par>
                              <p:par>
                                <p:cTn id="7" presetID="42" presetClass="path" presetSubtype="0" accel="50000" decel="50000" fill="hold" grpId="0" nodeType="withEffect">
                                  <p:stCondLst>
                                    <p:cond delay="0"/>
                                  </p:stCondLst>
                                  <p:childTnLst>
                                    <p:animMotion origin="layout" path="M -5.55556E-7 1.23457E-7 L -5.55556E-7 0.25 " pathEditMode="relative" rAng="0" ptsTypes="AA">
                                      <p:cBhvr>
                                        <p:cTn id="8" dur="2000" fill="hold"/>
                                        <p:tgtEl>
                                          <p:spTgt spid="148"/>
                                        </p:tgtEl>
                                        <p:attrNameLst>
                                          <p:attrName>ppt_x</p:attrName>
                                          <p:attrName>ppt_y</p:attrName>
                                        </p:attrNameLst>
                                      </p:cBhvr>
                                      <p:rCtr x="0" y="12500"/>
                                    </p:animMotion>
                                  </p:childTnLst>
                                </p:cTn>
                              </p:par>
                              <p:par>
                                <p:cTn id="9" presetID="42" presetClass="path" presetSubtype="0" accel="50000" decel="50000" fill="hold" grpId="0" nodeType="withEffect">
                                  <p:stCondLst>
                                    <p:cond delay="0"/>
                                  </p:stCondLst>
                                  <p:childTnLst>
                                    <p:animMotion origin="layout" path="M 2.77778E-6 -4.19753E-6 L 2.77778E-6 0.25 " pathEditMode="relative" rAng="0" ptsTypes="AA">
                                      <p:cBhvr>
                                        <p:cTn id="10" dur="2000" fill="hold"/>
                                        <p:tgtEl>
                                          <p:spTgt spid="149"/>
                                        </p:tgtEl>
                                        <p:attrNameLst>
                                          <p:attrName>ppt_x</p:attrName>
                                          <p:attrName>ppt_y</p:attrName>
                                        </p:attrNameLst>
                                      </p:cBhvr>
                                      <p:rCtr x="0" y="12500"/>
                                    </p:animMotion>
                                  </p:childTnLst>
                                </p:cTn>
                              </p:par>
                              <p:par>
                                <p:cTn id="11" presetID="42" presetClass="path" presetSubtype="0" accel="50000" decel="50000" fill="hold" grpId="0" nodeType="withEffect">
                                  <p:stCondLst>
                                    <p:cond delay="0"/>
                                  </p:stCondLst>
                                  <p:childTnLst>
                                    <p:animMotion origin="layout" path="M -5.55556E-7 2.83951E-6 L -5.55556E-7 0.25 " pathEditMode="relative" rAng="0" ptsTypes="AA">
                                      <p:cBhvr>
                                        <p:cTn id="12" dur="2000" fill="hold"/>
                                        <p:tgtEl>
                                          <p:spTgt spid="150"/>
                                        </p:tgtEl>
                                        <p:attrNameLst>
                                          <p:attrName>ppt_x</p:attrName>
                                          <p:attrName>ppt_y</p:attrName>
                                        </p:attrNameLst>
                                      </p:cBhvr>
                                      <p:rCtr x="0" y="12500"/>
                                    </p:animMotion>
                                  </p:childTnLst>
                                </p:cTn>
                              </p:par>
                              <p:par>
                                <p:cTn id="13" presetID="42" presetClass="path" presetSubtype="0" accel="50000" decel="50000" fill="hold" grpId="0" nodeType="withEffect">
                                  <p:stCondLst>
                                    <p:cond delay="0"/>
                                  </p:stCondLst>
                                  <p:childTnLst>
                                    <p:animMotion origin="layout" path="M -5.55556E-7 2.83951E-6 L -5.55556E-7 0.25 " pathEditMode="relative" rAng="0" ptsTypes="AA">
                                      <p:cBhvr>
                                        <p:cTn id="14" dur="2000" fill="hold"/>
                                        <p:tgtEl>
                                          <p:spTgt spid="151"/>
                                        </p:tgtEl>
                                        <p:attrNameLst>
                                          <p:attrName>ppt_x</p:attrName>
                                          <p:attrName>ppt_y</p:attrName>
                                        </p:attrNameLst>
                                      </p:cBhvr>
                                      <p:rCtr x="0" y="12500"/>
                                    </p:animMotion>
                                  </p:childTnLst>
                                </p:cTn>
                              </p:par>
                              <p:par>
                                <p:cTn id="15" presetID="42" presetClass="path" presetSubtype="0" accel="50000" decel="50000" fill="hold" grpId="0" nodeType="withEffect">
                                  <p:stCondLst>
                                    <p:cond delay="0"/>
                                  </p:stCondLst>
                                  <p:childTnLst>
                                    <p:animMotion origin="layout" path="M -5.55556E-7 -2.59259E-6 L -5.55556E-7 0.25 " pathEditMode="relative" rAng="0" ptsTypes="AA">
                                      <p:cBhvr>
                                        <p:cTn id="16" dur="2000" fill="hold"/>
                                        <p:tgtEl>
                                          <p:spTgt spid="152"/>
                                        </p:tgtEl>
                                        <p:attrNameLst>
                                          <p:attrName>ppt_x</p:attrName>
                                          <p:attrName>ppt_y</p:attrName>
                                        </p:attrNameLst>
                                      </p:cBhvr>
                                      <p:rCtr x="0" y="12500"/>
                                    </p:animMotion>
                                  </p:childTnLst>
                                </p:cTn>
                              </p:par>
                              <p:par>
                                <p:cTn id="17" presetID="42" presetClass="path" presetSubtype="0" accel="50000" decel="50000" fill="hold" grpId="0" nodeType="withEffect">
                                  <p:stCondLst>
                                    <p:cond delay="0"/>
                                  </p:stCondLst>
                                  <p:childTnLst>
                                    <p:animMotion origin="layout" path="M 2.77778E-6 1.23457E-7 L 2.77778E-6 0.25 " pathEditMode="relative" rAng="0" ptsTypes="AA">
                                      <p:cBhvr>
                                        <p:cTn id="18" dur="2000" fill="hold"/>
                                        <p:tgtEl>
                                          <p:spTgt spid="153"/>
                                        </p:tgtEl>
                                        <p:attrNameLst>
                                          <p:attrName>ppt_x</p:attrName>
                                          <p:attrName>ppt_y</p:attrName>
                                        </p:attrNameLst>
                                      </p:cBhvr>
                                      <p:rCtr x="0" y="12500"/>
                                    </p:animMotion>
                                  </p:childTnLst>
                                </p:cTn>
                              </p:par>
                              <p:par>
                                <p:cTn id="19" presetID="42" presetClass="path" presetSubtype="0" accel="50000" decel="50000" fill="hold" grpId="0" nodeType="withEffect">
                                  <p:stCondLst>
                                    <p:cond delay="0"/>
                                  </p:stCondLst>
                                  <p:childTnLst>
                                    <p:animMotion origin="layout" path="M 2.77778E-6 2.83951E-6 L 2.77778E-6 0.25 " pathEditMode="relative" rAng="0" ptsTypes="AA">
                                      <p:cBhvr>
                                        <p:cTn id="20" dur="2000" fill="hold"/>
                                        <p:tgtEl>
                                          <p:spTgt spid="154"/>
                                        </p:tgtEl>
                                        <p:attrNameLst>
                                          <p:attrName>ppt_x</p:attrName>
                                          <p:attrName>ppt_y</p:attrName>
                                        </p:attrNameLst>
                                      </p:cBhvr>
                                      <p:rCtr x="0" y="12500"/>
                                    </p:animMotion>
                                  </p:childTnLst>
                                </p:cTn>
                              </p:par>
                              <p:par>
                                <p:cTn id="21" presetID="42" presetClass="path" presetSubtype="0" accel="50000" decel="50000" fill="hold" grpId="0" nodeType="withEffect">
                                  <p:stCondLst>
                                    <p:cond delay="0"/>
                                  </p:stCondLst>
                                  <p:childTnLst>
                                    <p:animMotion origin="layout" path="M 2.77778E-6 2.83951E-6 L 2.77778E-6 0.25 " pathEditMode="relative" rAng="0" ptsTypes="AA">
                                      <p:cBhvr>
                                        <p:cTn id="22" dur="2000" fill="hold"/>
                                        <p:tgtEl>
                                          <p:spTgt spid="155"/>
                                        </p:tgtEl>
                                        <p:attrNameLst>
                                          <p:attrName>ppt_x</p:attrName>
                                          <p:attrName>ppt_y</p:attrName>
                                        </p:attrNameLst>
                                      </p:cBhvr>
                                      <p:rCtr x="0" y="12500"/>
                                    </p:animMotion>
                                  </p:childTnLst>
                                </p:cTn>
                              </p:par>
                              <p:par>
                                <p:cTn id="23" presetID="42" presetClass="path" presetSubtype="0" accel="50000" decel="50000" fill="hold" grpId="0" nodeType="withEffect">
                                  <p:stCondLst>
                                    <p:cond delay="0"/>
                                  </p:stCondLst>
                                  <p:childTnLst>
                                    <p:animMotion origin="layout" path="M 2.77778E-6 -2.59259E-6 L 2.77778E-6 0.25 " pathEditMode="relative" rAng="0" ptsTypes="AA">
                                      <p:cBhvr>
                                        <p:cTn id="24" dur="2000" fill="hold"/>
                                        <p:tgtEl>
                                          <p:spTgt spid="156"/>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heel(1)">
                                      <p:cBhvr>
                                        <p:cTn id="29" dur="2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7" presetClass="emph" presetSubtype="0" fill="remove" grpId="1" nodeType="clickEffect">
                                  <p:stCondLst>
                                    <p:cond delay="0"/>
                                  </p:stCondLst>
                                  <p:childTnLst>
                                    <p:animClr clrSpc="rgb" dir="cw">
                                      <p:cBhvr override="childStyle">
                                        <p:cTn id="33" dur="250" autoRev="1" fill="remove"/>
                                        <p:tgtEl>
                                          <p:spTgt spid="150"/>
                                        </p:tgtEl>
                                        <p:attrNameLst>
                                          <p:attrName>style.color</p:attrName>
                                        </p:attrNameLst>
                                      </p:cBhvr>
                                      <p:to>
                                        <a:schemeClr val="bg1"/>
                                      </p:to>
                                    </p:animClr>
                                    <p:animClr clrSpc="rgb" dir="cw">
                                      <p:cBhvr>
                                        <p:cTn id="34" dur="250" autoRev="1" fill="remove"/>
                                        <p:tgtEl>
                                          <p:spTgt spid="150"/>
                                        </p:tgtEl>
                                        <p:attrNameLst>
                                          <p:attrName>fillcolor</p:attrName>
                                        </p:attrNameLst>
                                      </p:cBhvr>
                                      <p:to>
                                        <a:schemeClr val="bg1"/>
                                      </p:to>
                                    </p:animClr>
                                    <p:set>
                                      <p:cBhvr>
                                        <p:cTn id="35" dur="250" autoRev="1" fill="remove"/>
                                        <p:tgtEl>
                                          <p:spTgt spid="150"/>
                                        </p:tgtEl>
                                        <p:attrNameLst>
                                          <p:attrName>fill.type</p:attrName>
                                        </p:attrNameLst>
                                      </p:cBhvr>
                                      <p:to>
                                        <p:strVal val="solid"/>
                                      </p:to>
                                    </p:set>
                                    <p:set>
                                      <p:cBhvr>
                                        <p:cTn id="36" dur="250" autoRev="1" fill="remove"/>
                                        <p:tgtEl>
                                          <p:spTgt spid="150"/>
                                        </p:tgtEl>
                                        <p:attrNameLst>
                                          <p:attrName>fill.on</p:attrName>
                                        </p:attrNameLst>
                                      </p:cBhvr>
                                      <p:to>
                                        <p:strVal val="true"/>
                                      </p:to>
                                    </p:set>
                                  </p:childTnLst>
                                </p:cTn>
                              </p:par>
                              <p:par>
                                <p:cTn id="37" presetID="27" presetClass="emph" presetSubtype="0" fill="remove" grpId="1" nodeType="withEffect">
                                  <p:stCondLst>
                                    <p:cond delay="0"/>
                                  </p:stCondLst>
                                  <p:childTnLst>
                                    <p:animClr clrSpc="rgb" dir="cw">
                                      <p:cBhvr override="childStyle">
                                        <p:cTn id="38" dur="250" autoRev="1" fill="remove"/>
                                        <p:tgtEl>
                                          <p:spTgt spid="154"/>
                                        </p:tgtEl>
                                        <p:attrNameLst>
                                          <p:attrName>style.color</p:attrName>
                                        </p:attrNameLst>
                                      </p:cBhvr>
                                      <p:to>
                                        <a:schemeClr val="bg1"/>
                                      </p:to>
                                    </p:animClr>
                                    <p:animClr clrSpc="rgb" dir="cw">
                                      <p:cBhvr>
                                        <p:cTn id="39" dur="250" autoRev="1" fill="remove"/>
                                        <p:tgtEl>
                                          <p:spTgt spid="154"/>
                                        </p:tgtEl>
                                        <p:attrNameLst>
                                          <p:attrName>fillcolor</p:attrName>
                                        </p:attrNameLst>
                                      </p:cBhvr>
                                      <p:to>
                                        <a:schemeClr val="bg1"/>
                                      </p:to>
                                    </p:animClr>
                                    <p:set>
                                      <p:cBhvr>
                                        <p:cTn id="40" dur="250" autoRev="1" fill="remove"/>
                                        <p:tgtEl>
                                          <p:spTgt spid="154"/>
                                        </p:tgtEl>
                                        <p:attrNameLst>
                                          <p:attrName>fill.type</p:attrName>
                                        </p:attrNameLst>
                                      </p:cBhvr>
                                      <p:to>
                                        <p:strVal val="solid"/>
                                      </p:to>
                                    </p:set>
                                    <p:set>
                                      <p:cBhvr>
                                        <p:cTn id="41" dur="250" autoRev="1" fill="remove"/>
                                        <p:tgtEl>
                                          <p:spTgt spid="154"/>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fade">
                                      <p:cBhvr>
                                        <p:cTn id="46" dur="500"/>
                                        <p:tgtEl>
                                          <p:spTgt spid="1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8" grpId="0" animBg="1"/>
      <p:bldP spid="149" grpId="0" animBg="1"/>
      <p:bldP spid="150" grpId="0" animBg="1"/>
      <p:bldP spid="150" grpId="1" animBg="1"/>
      <p:bldP spid="151" grpId="0" animBg="1"/>
      <p:bldP spid="152" grpId="0" animBg="1"/>
      <p:bldP spid="153" grpId="0" animBg="1"/>
      <p:bldP spid="154" grpId="0" animBg="1"/>
      <p:bldP spid="154" grpId="1" animBg="1"/>
      <p:bldP spid="155" grpId="0" animBg="1"/>
      <p:bldP spid="156" grpId="0" animBg="1"/>
      <p:bldP spid="177"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8A4DA61D-3628-2FDA-0EB6-BC9C4B584FAA}"/>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9D5BA7D4-812D-1880-0B10-5D2850F49839}"/>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Learning</a:t>
            </a:r>
            <a:endParaRPr dirty="0"/>
          </a:p>
        </p:txBody>
      </p:sp>
      <p:sp>
        <p:nvSpPr>
          <p:cNvPr id="154" name="Google Shape;154;p30">
            <a:extLst>
              <a:ext uri="{FF2B5EF4-FFF2-40B4-BE49-F238E27FC236}">
                <a16:creationId xmlns:a16="http://schemas.microsoft.com/office/drawing/2014/main" id="{C4268565-C13F-83A7-582D-71FB533366D9}"/>
              </a:ext>
            </a:extLst>
          </p:cNvPr>
          <p:cNvSpPr txBox="1"/>
          <p:nvPr/>
        </p:nvSpPr>
        <p:spPr>
          <a:xfrm>
            <a:off x="623900" y="976051"/>
            <a:ext cx="7955700" cy="3386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SPPAM can utilize the access map as it’s history, so it can wait until all references are complete until committing it to memory</a:t>
            </a:r>
          </a:p>
          <a:p>
            <a:pPr marL="95250" lvl="0" algn="l" rtl="0">
              <a:spcBef>
                <a:spcPts val="0"/>
              </a:spcBef>
              <a:spcAft>
                <a:spcPts val="0"/>
              </a:spcAft>
              <a:buClr>
                <a:schemeClr val="dk1"/>
              </a:buClr>
              <a:buSzPts val="2100"/>
            </a:pPr>
            <a:endParaRPr lang="en-US" sz="20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Heuristics are used to reinforce the learning of </a:t>
            </a:r>
            <a:r>
              <a:rPr lang="en-US" sz="2000" i="1" dirty="0">
                <a:solidFill>
                  <a:schemeClr val="dk1"/>
                </a:solidFill>
                <a:latin typeface="Work Sans Medium"/>
                <a:ea typeface="Work Sans Medium"/>
                <a:cs typeface="Work Sans Medium"/>
                <a:sym typeface="Work Sans Medium"/>
              </a:rPr>
              <a:t>timely </a:t>
            </a:r>
            <a:r>
              <a:rPr lang="en-US" sz="2000" dirty="0">
                <a:solidFill>
                  <a:schemeClr val="dk1"/>
                </a:solidFill>
                <a:latin typeface="Work Sans Medium"/>
                <a:ea typeface="Work Sans Medium"/>
                <a:cs typeface="Work Sans Medium"/>
                <a:sym typeface="Work Sans Medium"/>
              </a:rPr>
              <a:t>information, since old regions tend to converge to all 1s</a:t>
            </a:r>
            <a:endParaRPr lang="en-US" sz="2000" i="1"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r>
              <a:rPr lang="en-US" sz="2100" i="1" dirty="0">
                <a:solidFill>
                  <a:schemeClr val="dk1"/>
                </a:solidFill>
                <a:latin typeface="Work Sans Medium"/>
                <a:ea typeface="Work Sans Medium"/>
                <a:cs typeface="Work Sans Medium"/>
                <a:sym typeface="Work Sans Medium"/>
              </a:rPr>
              <a:t> </a:t>
            </a: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
        <p:nvSpPr>
          <p:cNvPr id="2" name="TextBox 1">
            <a:extLst>
              <a:ext uri="{FF2B5EF4-FFF2-40B4-BE49-F238E27FC236}">
                <a16:creationId xmlns:a16="http://schemas.microsoft.com/office/drawing/2014/main" id="{4FF0BE09-3C2F-5543-191E-3D7E892A6B3B}"/>
              </a:ext>
            </a:extLst>
          </p:cNvPr>
          <p:cNvSpPr txBox="1"/>
          <p:nvPr/>
        </p:nvSpPr>
        <p:spPr>
          <a:xfrm>
            <a:off x="1053644" y="3200333"/>
            <a:ext cx="5438775" cy="646331"/>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t>Time since last access</a:t>
            </a:r>
          </a:p>
          <a:p>
            <a:pPr marL="285750" indent="-285750">
              <a:buFont typeface="Courier New" panose="02070309020205020404" pitchFamily="49" charset="0"/>
              <a:buChar char="o"/>
            </a:pPr>
            <a:r>
              <a:rPr lang="en-US" sz="1800" dirty="0"/>
              <a:t>Accumulated access counts</a:t>
            </a:r>
          </a:p>
        </p:txBody>
      </p:sp>
    </p:spTree>
    <p:extLst>
      <p:ext uri="{BB962C8B-B14F-4D97-AF65-F5344CB8AC3E}">
        <p14:creationId xmlns:p14="http://schemas.microsoft.com/office/powerpoint/2010/main" val="310387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a:extLst>
            <a:ext uri="{FF2B5EF4-FFF2-40B4-BE49-F238E27FC236}">
              <a16:creationId xmlns:a16="http://schemas.microsoft.com/office/drawing/2014/main" id="{22DE65C3-86C0-3B5E-5FD3-5783E8C1A9CF}"/>
            </a:ext>
          </a:extLst>
        </p:cNvPr>
        <p:cNvGrpSpPr/>
        <p:nvPr/>
      </p:nvGrpSpPr>
      <p:grpSpPr>
        <a:xfrm>
          <a:off x="0" y="0"/>
          <a:ext cx="0" cy="0"/>
          <a:chOff x="0" y="0"/>
          <a:chExt cx="0" cy="0"/>
        </a:xfrm>
      </p:grpSpPr>
      <p:sp>
        <p:nvSpPr>
          <p:cNvPr id="147" name="Google Shape;147;p29">
            <a:extLst>
              <a:ext uri="{FF2B5EF4-FFF2-40B4-BE49-F238E27FC236}">
                <a16:creationId xmlns:a16="http://schemas.microsoft.com/office/drawing/2014/main" id="{5B726367-A325-CBFD-B796-FA1E3E828632}"/>
              </a:ext>
            </a:extLst>
          </p:cNvPr>
          <p:cNvSpPr txBox="1">
            <a:spLocks noGrp="1"/>
          </p:cNvSpPr>
          <p:nvPr>
            <p:ph type="title"/>
          </p:nvPr>
        </p:nvSpPr>
        <p:spPr>
          <a:xfrm>
            <a:off x="411932" y="279856"/>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Learning</a:t>
            </a:r>
            <a:endParaRPr dirty="0"/>
          </a:p>
        </p:txBody>
      </p:sp>
      <p:sp>
        <p:nvSpPr>
          <p:cNvPr id="2" name="Rectangle 1">
            <a:extLst>
              <a:ext uri="{FF2B5EF4-FFF2-40B4-BE49-F238E27FC236}">
                <a16:creationId xmlns:a16="http://schemas.microsoft.com/office/drawing/2014/main" id="{A47110FF-88AE-7734-0CA0-1F1A75E1FFA7}"/>
              </a:ext>
            </a:extLst>
          </p:cNvPr>
          <p:cNvSpPr/>
          <p:nvPr/>
        </p:nvSpPr>
        <p:spPr>
          <a:xfrm>
            <a:off x="614869" y="1204409"/>
            <a:ext cx="4018610" cy="301561"/>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 0xaa</a:t>
            </a:r>
          </a:p>
        </p:txBody>
      </p:sp>
      <p:sp>
        <p:nvSpPr>
          <p:cNvPr id="5" name="Rectangle 4">
            <a:extLst>
              <a:ext uri="{FF2B5EF4-FFF2-40B4-BE49-F238E27FC236}">
                <a16:creationId xmlns:a16="http://schemas.microsoft.com/office/drawing/2014/main" id="{758F77E8-747D-9670-6D66-0732A1DB9116}"/>
              </a:ext>
            </a:extLst>
          </p:cNvPr>
          <p:cNvSpPr/>
          <p:nvPr/>
        </p:nvSpPr>
        <p:spPr>
          <a:xfrm>
            <a:off x="614867" y="1841499"/>
            <a:ext cx="4018612" cy="33553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8B2440-30DA-B41C-5347-CBF243FB1228}"/>
              </a:ext>
            </a:extLst>
          </p:cNvPr>
          <p:cNvSpPr/>
          <p:nvPr/>
        </p:nvSpPr>
        <p:spPr>
          <a:xfrm>
            <a:off x="659511" y="189495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2FF45B-78E0-2E26-45BB-C19FC3C727B1}"/>
              </a:ext>
            </a:extLst>
          </p:cNvPr>
          <p:cNvSpPr/>
          <p:nvPr/>
        </p:nvSpPr>
        <p:spPr>
          <a:xfrm>
            <a:off x="990854" y="1893817"/>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7BC48FF-3AA4-D004-1B70-158224F0AA61}"/>
              </a:ext>
            </a:extLst>
          </p:cNvPr>
          <p:cNvSpPr/>
          <p:nvPr/>
        </p:nvSpPr>
        <p:spPr>
          <a:xfrm>
            <a:off x="1324053" y="189495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F33A729-51CA-288C-F223-C524612B282F}"/>
              </a:ext>
            </a:extLst>
          </p:cNvPr>
          <p:cNvSpPr/>
          <p:nvPr/>
        </p:nvSpPr>
        <p:spPr>
          <a:xfrm>
            <a:off x="1661746" y="1893817"/>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3D7355-7D41-E479-FC18-C79D68F7F8A2}"/>
              </a:ext>
            </a:extLst>
          </p:cNvPr>
          <p:cNvSpPr/>
          <p:nvPr/>
        </p:nvSpPr>
        <p:spPr>
          <a:xfrm>
            <a:off x="1994486" y="1894956"/>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D61CE64-3378-33D7-9047-3692213B7A73}"/>
              </a:ext>
            </a:extLst>
          </p:cNvPr>
          <p:cNvSpPr/>
          <p:nvPr/>
        </p:nvSpPr>
        <p:spPr>
          <a:xfrm>
            <a:off x="2327226" y="1893944"/>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9B0D42F-A5C1-7B01-58F2-14D7FF684B17}"/>
              </a:ext>
            </a:extLst>
          </p:cNvPr>
          <p:cNvSpPr/>
          <p:nvPr/>
        </p:nvSpPr>
        <p:spPr>
          <a:xfrm>
            <a:off x="2656156" y="1895083"/>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1E7E3EA-84E8-CB56-1144-30E47E711654}"/>
              </a:ext>
            </a:extLst>
          </p:cNvPr>
          <p:cNvSpPr/>
          <p:nvPr/>
        </p:nvSpPr>
        <p:spPr>
          <a:xfrm>
            <a:off x="2985086" y="1893944"/>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8351653-2097-0B2F-42AC-8B10891AC03C}"/>
              </a:ext>
            </a:extLst>
          </p:cNvPr>
          <p:cNvSpPr/>
          <p:nvPr/>
        </p:nvSpPr>
        <p:spPr>
          <a:xfrm>
            <a:off x="3314016" y="1893690"/>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7546A57-E5EC-1637-F4FC-E3C6304F35C6}"/>
              </a:ext>
            </a:extLst>
          </p:cNvPr>
          <p:cNvSpPr/>
          <p:nvPr/>
        </p:nvSpPr>
        <p:spPr>
          <a:xfrm>
            <a:off x="3646756" y="189267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9BDBD2E-B457-8E4F-465F-2BFD318C4C09}"/>
              </a:ext>
            </a:extLst>
          </p:cNvPr>
          <p:cNvSpPr/>
          <p:nvPr/>
        </p:nvSpPr>
        <p:spPr>
          <a:xfrm>
            <a:off x="3975686" y="1893817"/>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FD46FEA-7133-8608-762B-0BF303DEB308}"/>
              </a:ext>
            </a:extLst>
          </p:cNvPr>
          <p:cNvSpPr/>
          <p:nvPr/>
        </p:nvSpPr>
        <p:spPr>
          <a:xfrm>
            <a:off x="4304616" y="1892678"/>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61D581-E7F2-2F6D-DFBB-FC835F38BD7E}"/>
              </a:ext>
            </a:extLst>
          </p:cNvPr>
          <p:cNvSpPr/>
          <p:nvPr/>
        </p:nvSpPr>
        <p:spPr>
          <a:xfrm>
            <a:off x="614869" y="1505970"/>
            <a:ext cx="2000393" cy="33553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Access Count:</a:t>
            </a:r>
          </a:p>
        </p:txBody>
      </p:sp>
      <p:sp>
        <p:nvSpPr>
          <p:cNvPr id="55" name="Rectangle 54">
            <a:extLst>
              <a:ext uri="{FF2B5EF4-FFF2-40B4-BE49-F238E27FC236}">
                <a16:creationId xmlns:a16="http://schemas.microsoft.com/office/drawing/2014/main" id="{CEB69CFA-8061-3079-BDF6-FEDC9C1DFE87}"/>
              </a:ext>
            </a:extLst>
          </p:cNvPr>
          <p:cNvSpPr/>
          <p:nvPr/>
        </p:nvSpPr>
        <p:spPr>
          <a:xfrm>
            <a:off x="2609990" y="1505970"/>
            <a:ext cx="2023489" cy="33553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Access Timer:</a:t>
            </a:r>
          </a:p>
        </p:txBody>
      </p:sp>
      <p:sp>
        <p:nvSpPr>
          <p:cNvPr id="56" name="Rectangle 55">
            <a:extLst>
              <a:ext uri="{FF2B5EF4-FFF2-40B4-BE49-F238E27FC236}">
                <a16:creationId xmlns:a16="http://schemas.microsoft.com/office/drawing/2014/main" id="{524EBEEE-38C3-56A6-0A80-5D267E618A7E}"/>
              </a:ext>
            </a:extLst>
          </p:cNvPr>
          <p:cNvSpPr/>
          <p:nvPr/>
        </p:nvSpPr>
        <p:spPr>
          <a:xfrm>
            <a:off x="1991965" y="1559738"/>
            <a:ext cx="290557" cy="245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7</a:t>
            </a:r>
          </a:p>
        </p:txBody>
      </p:sp>
      <p:sp>
        <p:nvSpPr>
          <p:cNvPr id="57" name="Rectangle 56">
            <a:extLst>
              <a:ext uri="{FF2B5EF4-FFF2-40B4-BE49-F238E27FC236}">
                <a16:creationId xmlns:a16="http://schemas.microsoft.com/office/drawing/2014/main" id="{5C056728-C87E-04DF-EE94-3E15E84CD5ED}"/>
              </a:ext>
            </a:extLst>
          </p:cNvPr>
          <p:cNvSpPr/>
          <p:nvPr/>
        </p:nvSpPr>
        <p:spPr>
          <a:xfrm>
            <a:off x="3973165" y="1550977"/>
            <a:ext cx="441673" cy="245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982</a:t>
            </a:r>
          </a:p>
        </p:txBody>
      </p:sp>
      <p:sp>
        <p:nvSpPr>
          <p:cNvPr id="58" name="Rectangle 57">
            <a:extLst>
              <a:ext uri="{FF2B5EF4-FFF2-40B4-BE49-F238E27FC236}">
                <a16:creationId xmlns:a16="http://schemas.microsoft.com/office/drawing/2014/main" id="{BB0AA5E5-318B-6FC3-0AB7-438A877EE0B2}"/>
              </a:ext>
            </a:extLst>
          </p:cNvPr>
          <p:cNvSpPr/>
          <p:nvPr/>
        </p:nvSpPr>
        <p:spPr>
          <a:xfrm>
            <a:off x="1991964" y="1559426"/>
            <a:ext cx="290557" cy="245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a:t>
            </a:r>
          </a:p>
        </p:txBody>
      </p:sp>
      <p:sp>
        <p:nvSpPr>
          <p:cNvPr id="59" name="Rectangle 58">
            <a:extLst>
              <a:ext uri="{FF2B5EF4-FFF2-40B4-BE49-F238E27FC236}">
                <a16:creationId xmlns:a16="http://schemas.microsoft.com/office/drawing/2014/main" id="{4E096171-81BF-6DF4-36ED-BE9E1F92D580}"/>
              </a:ext>
            </a:extLst>
          </p:cNvPr>
          <p:cNvSpPr/>
          <p:nvPr/>
        </p:nvSpPr>
        <p:spPr>
          <a:xfrm>
            <a:off x="3973165" y="1550977"/>
            <a:ext cx="441673" cy="245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a:t>
            </a:r>
          </a:p>
        </p:txBody>
      </p:sp>
      <p:sp>
        <p:nvSpPr>
          <p:cNvPr id="60" name="TextBox 59">
            <a:extLst>
              <a:ext uri="{FF2B5EF4-FFF2-40B4-BE49-F238E27FC236}">
                <a16:creationId xmlns:a16="http://schemas.microsoft.com/office/drawing/2014/main" id="{11990EF8-7B08-2618-334A-5B6EE65684B7}"/>
              </a:ext>
            </a:extLst>
          </p:cNvPr>
          <p:cNvSpPr txBox="1"/>
          <p:nvPr/>
        </p:nvSpPr>
        <p:spPr>
          <a:xfrm>
            <a:off x="4683136" y="1220518"/>
            <a:ext cx="353165" cy="923330"/>
          </a:xfrm>
          <a:prstGeom prst="rect">
            <a:avLst/>
          </a:prstGeom>
          <a:noFill/>
        </p:spPr>
        <p:txBody>
          <a:bodyPr wrap="square" rtlCol="0">
            <a:spAutoFit/>
          </a:bodyPr>
          <a:lstStyle/>
          <a:p>
            <a:r>
              <a:rPr lang="en-US" sz="5400" dirty="0">
                <a:solidFill>
                  <a:schemeClr val="bg2">
                    <a:lumMod val="75000"/>
                    <a:lumOff val="25000"/>
                  </a:schemeClr>
                </a:solidFill>
              </a:rPr>
              <a:t>!</a:t>
            </a:r>
          </a:p>
        </p:txBody>
      </p:sp>
      <p:sp>
        <p:nvSpPr>
          <p:cNvPr id="61" name="Right Brace 60">
            <a:extLst>
              <a:ext uri="{FF2B5EF4-FFF2-40B4-BE49-F238E27FC236}">
                <a16:creationId xmlns:a16="http://schemas.microsoft.com/office/drawing/2014/main" id="{FA4C0500-63D6-74A5-3DCE-205B9573B649}"/>
              </a:ext>
            </a:extLst>
          </p:cNvPr>
          <p:cNvSpPr/>
          <p:nvPr/>
        </p:nvSpPr>
        <p:spPr>
          <a:xfrm rot="5400000">
            <a:off x="1423821" y="1450240"/>
            <a:ext cx="419849" cy="1952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Right Brace 128">
            <a:extLst>
              <a:ext uri="{FF2B5EF4-FFF2-40B4-BE49-F238E27FC236}">
                <a16:creationId xmlns:a16="http://schemas.microsoft.com/office/drawing/2014/main" id="{9B295BA0-9721-C548-B7DE-3FDAD8CB2B46}"/>
              </a:ext>
            </a:extLst>
          </p:cNvPr>
          <p:cNvSpPr/>
          <p:nvPr/>
        </p:nvSpPr>
        <p:spPr>
          <a:xfrm rot="5400000">
            <a:off x="1739857" y="1450240"/>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Right Brace 129">
            <a:extLst>
              <a:ext uri="{FF2B5EF4-FFF2-40B4-BE49-F238E27FC236}">
                <a16:creationId xmlns:a16="http://schemas.microsoft.com/office/drawing/2014/main" id="{CA9018E2-A19F-4C73-EE42-5A71503A7C83}"/>
              </a:ext>
            </a:extLst>
          </p:cNvPr>
          <p:cNvSpPr/>
          <p:nvPr/>
        </p:nvSpPr>
        <p:spPr>
          <a:xfrm rot="5400000">
            <a:off x="2072596" y="1450239"/>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Right Brace 130">
            <a:extLst>
              <a:ext uri="{FF2B5EF4-FFF2-40B4-BE49-F238E27FC236}">
                <a16:creationId xmlns:a16="http://schemas.microsoft.com/office/drawing/2014/main" id="{8687E977-0175-F9AF-5053-08DCBA6CDB9D}"/>
              </a:ext>
            </a:extLst>
          </p:cNvPr>
          <p:cNvSpPr/>
          <p:nvPr/>
        </p:nvSpPr>
        <p:spPr>
          <a:xfrm rot="5400000">
            <a:off x="2405335" y="1450238"/>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Right Brace 131">
            <a:extLst>
              <a:ext uri="{FF2B5EF4-FFF2-40B4-BE49-F238E27FC236}">
                <a16:creationId xmlns:a16="http://schemas.microsoft.com/office/drawing/2014/main" id="{5C2A1F60-7248-6463-D826-8F89D5E374FC}"/>
              </a:ext>
            </a:extLst>
          </p:cNvPr>
          <p:cNvSpPr/>
          <p:nvPr/>
        </p:nvSpPr>
        <p:spPr>
          <a:xfrm rot="5400000">
            <a:off x="2732803" y="1450237"/>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Right Brace 132">
            <a:extLst>
              <a:ext uri="{FF2B5EF4-FFF2-40B4-BE49-F238E27FC236}">
                <a16:creationId xmlns:a16="http://schemas.microsoft.com/office/drawing/2014/main" id="{2EC518A6-53C5-C4CE-49EB-97C1DD580E10}"/>
              </a:ext>
            </a:extLst>
          </p:cNvPr>
          <p:cNvSpPr/>
          <p:nvPr/>
        </p:nvSpPr>
        <p:spPr>
          <a:xfrm rot="5400000">
            <a:off x="3077554" y="1454067"/>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ight Brace 133">
            <a:extLst>
              <a:ext uri="{FF2B5EF4-FFF2-40B4-BE49-F238E27FC236}">
                <a16:creationId xmlns:a16="http://schemas.microsoft.com/office/drawing/2014/main" id="{B0B0D61F-1824-741B-6032-EBF167732EC1}"/>
              </a:ext>
            </a:extLst>
          </p:cNvPr>
          <p:cNvSpPr/>
          <p:nvPr/>
        </p:nvSpPr>
        <p:spPr>
          <a:xfrm rot="5400000">
            <a:off x="3405022" y="1454067"/>
            <a:ext cx="419849" cy="1952487"/>
          </a:xfrm>
          <a:prstGeom prst="rightBrace">
            <a:avLst>
              <a:gd name="adj1" fmla="val 8333"/>
              <a:gd name="adj2" fmla="val 509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TextBox 134">
            <a:extLst>
              <a:ext uri="{FF2B5EF4-FFF2-40B4-BE49-F238E27FC236}">
                <a16:creationId xmlns:a16="http://schemas.microsoft.com/office/drawing/2014/main" id="{6415A5AC-2D6F-C7DD-5B77-CF1DFBFADA5E}"/>
              </a:ext>
            </a:extLst>
          </p:cNvPr>
          <p:cNvSpPr txBox="1"/>
          <p:nvPr/>
        </p:nvSpPr>
        <p:spPr>
          <a:xfrm>
            <a:off x="1096706" y="2584498"/>
            <a:ext cx="1430261" cy="307777"/>
          </a:xfrm>
          <a:prstGeom prst="rect">
            <a:avLst/>
          </a:prstGeom>
          <a:noFill/>
        </p:spPr>
        <p:txBody>
          <a:bodyPr wrap="square" rtlCol="0">
            <a:spAutoFit/>
          </a:bodyPr>
          <a:lstStyle/>
          <a:p>
            <a:r>
              <a:rPr lang="en-US" dirty="0"/>
              <a:t>[101], [010]</a:t>
            </a:r>
          </a:p>
        </p:txBody>
      </p:sp>
      <p:sp>
        <p:nvSpPr>
          <p:cNvPr id="136" name="TextBox 135">
            <a:extLst>
              <a:ext uri="{FF2B5EF4-FFF2-40B4-BE49-F238E27FC236}">
                <a16:creationId xmlns:a16="http://schemas.microsoft.com/office/drawing/2014/main" id="{D6E2B690-1011-A05A-46F8-7E827DE6E324}"/>
              </a:ext>
            </a:extLst>
          </p:cNvPr>
          <p:cNvSpPr txBox="1"/>
          <p:nvPr/>
        </p:nvSpPr>
        <p:spPr>
          <a:xfrm>
            <a:off x="1379257" y="2584497"/>
            <a:ext cx="1430261" cy="307777"/>
          </a:xfrm>
          <a:prstGeom prst="rect">
            <a:avLst/>
          </a:prstGeom>
          <a:noFill/>
        </p:spPr>
        <p:txBody>
          <a:bodyPr wrap="square" rtlCol="0">
            <a:spAutoFit/>
          </a:bodyPr>
          <a:lstStyle/>
          <a:p>
            <a:r>
              <a:rPr lang="en-US" dirty="0"/>
              <a:t>[010], [101]</a:t>
            </a:r>
          </a:p>
        </p:txBody>
      </p:sp>
      <p:sp>
        <p:nvSpPr>
          <p:cNvPr id="137" name="TextBox 136">
            <a:extLst>
              <a:ext uri="{FF2B5EF4-FFF2-40B4-BE49-F238E27FC236}">
                <a16:creationId xmlns:a16="http://schemas.microsoft.com/office/drawing/2014/main" id="{13950CB4-8481-E2CC-08FF-CAB559309036}"/>
              </a:ext>
            </a:extLst>
          </p:cNvPr>
          <p:cNvSpPr txBox="1"/>
          <p:nvPr/>
        </p:nvSpPr>
        <p:spPr>
          <a:xfrm>
            <a:off x="1724008" y="2584497"/>
            <a:ext cx="1430261" cy="307777"/>
          </a:xfrm>
          <a:prstGeom prst="rect">
            <a:avLst/>
          </a:prstGeom>
          <a:noFill/>
        </p:spPr>
        <p:txBody>
          <a:bodyPr wrap="square" rtlCol="0">
            <a:spAutoFit/>
          </a:bodyPr>
          <a:lstStyle/>
          <a:p>
            <a:r>
              <a:rPr lang="en-US" dirty="0"/>
              <a:t>[101], [010]</a:t>
            </a:r>
          </a:p>
        </p:txBody>
      </p:sp>
      <p:sp>
        <p:nvSpPr>
          <p:cNvPr id="138" name="TextBox 137">
            <a:extLst>
              <a:ext uri="{FF2B5EF4-FFF2-40B4-BE49-F238E27FC236}">
                <a16:creationId xmlns:a16="http://schemas.microsoft.com/office/drawing/2014/main" id="{A3B96FEB-DF70-F2FE-896D-A1FFBF2D2A47}"/>
              </a:ext>
            </a:extLst>
          </p:cNvPr>
          <p:cNvSpPr txBox="1"/>
          <p:nvPr/>
        </p:nvSpPr>
        <p:spPr>
          <a:xfrm>
            <a:off x="2061228" y="2584497"/>
            <a:ext cx="1430261" cy="307777"/>
          </a:xfrm>
          <a:prstGeom prst="rect">
            <a:avLst/>
          </a:prstGeom>
          <a:noFill/>
        </p:spPr>
        <p:txBody>
          <a:bodyPr wrap="square" rtlCol="0">
            <a:spAutoFit/>
          </a:bodyPr>
          <a:lstStyle/>
          <a:p>
            <a:r>
              <a:rPr lang="en-US" dirty="0"/>
              <a:t>[010], [101]</a:t>
            </a:r>
          </a:p>
        </p:txBody>
      </p:sp>
      <p:sp>
        <p:nvSpPr>
          <p:cNvPr id="139" name="TextBox 138">
            <a:extLst>
              <a:ext uri="{FF2B5EF4-FFF2-40B4-BE49-F238E27FC236}">
                <a16:creationId xmlns:a16="http://schemas.microsoft.com/office/drawing/2014/main" id="{A3F8B80C-BBAB-9314-D1D8-65A7CAB2AA90}"/>
              </a:ext>
            </a:extLst>
          </p:cNvPr>
          <p:cNvSpPr txBox="1"/>
          <p:nvPr/>
        </p:nvSpPr>
        <p:spPr>
          <a:xfrm>
            <a:off x="2392336" y="2584497"/>
            <a:ext cx="1430261" cy="307777"/>
          </a:xfrm>
          <a:prstGeom prst="rect">
            <a:avLst/>
          </a:prstGeom>
          <a:noFill/>
        </p:spPr>
        <p:txBody>
          <a:bodyPr wrap="square" rtlCol="0">
            <a:spAutoFit/>
          </a:bodyPr>
          <a:lstStyle/>
          <a:p>
            <a:r>
              <a:rPr lang="en-US" dirty="0"/>
              <a:t>[101], [010]</a:t>
            </a:r>
          </a:p>
        </p:txBody>
      </p:sp>
      <p:sp>
        <p:nvSpPr>
          <p:cNvPr id="140" name="TextBox 139">
            <a:extLst>
              <a:ext uri="{FF2B5EF4-FFF2-40B4-BE49-F238E27FC236}">
                <a16:creationId xmlns:a16="http://schemas.microsoft.com/office/drawing/2014/main" id="{3240C1BD-43BF-8490-9434-328C58BD3079}"/>
              </a:ext>
            </a:extLst>
          </p:cNvPr>
          <p:cNvSpPr txBox="1"/>
          <p:nvPr/>
        </p:nvSpPr>
        <p:spPr>
          <a:xfrm>
            <a:off x="2724559" y="2584496"/>
            <a:ext cx="1430261" cy="307777"/>
          </a:xfrm>
          <a:prstGeom prst="rect">
            <a:avLst/>
          </a:prstGeom>
          <a:noFill/>
        </p:spPr>
        <p:txBody>
          <a:bodyPr wrap="square" rtlCol="0">
            <a:spAutoFit/>
          </a:bodyPr>
          <a:lstStyle/>
          <a:p>
            <a:r>
              <a:rPr lang="en-US" dirty="0"/>
              <a:t>[010], [101]</a:t>
            </a:r>
          </a:p>
        </p:txBody>
      </p:sp>
      <p:sp>
        <p:nvSpPr>
          <p:cNvPr id="141" name="TextBox 140">
            <a:extLst>
              <a:ext uri="{FF2B5EF4-FFF2-40B4-BE49-F238E27FC236}">
                <a16:creationId xmlns:a16="http://schemas.microsoft.com/office/drawing/2014/main" id="{375B8337-1699-6C6F-DE9B-02BE4EC73F3B}"/>
              </a:ext>
            </a:extLst>
          </p:cNvPr>
          <p:cNvSpPr txBox="1"/>
          <p:nvPr/>
        </p:nvSpPr>
        <p:spPr>
          <a:xfrm>
            <a:off x="3059525" y="2584495"/>
            <a:ext cx="1430261" cy="307777"/>
          </a:xfrm>
          <a:prstGeom prst="rect">
            <a:avLst/>
          </a:prstGeom>
          <a:noFill/>
        </p:spPr>
        <p:txBody>
          <a:bodyPr wrap="square" rtlCol="0">
            <a:spAutoFit/>
          </a:bodyPr>
          <a:lstStyle/>
          <a:p>
            <a:r>
              <a:rPr lang="en-US" dirty="0"/>
              <a:t>[101], [010]</a:t>
            </a:r>
          </a:p>
        </p:txBody>
      </p:sp>
      <p:sp>
        <p:nvSpPr>
          <p:cNvPr id="143" name="TextBox 142">
            <a:extLst>
              <a:ext uri="{FF2B5EF4-FFF2-40B4-BE49-F238E27FC236}">
                <a16:creationId xmlns:a16="http://schemas.microsoft.com/office/drawing/2014/main" id="{B491C166-6264-4185-6106-8A19F058DB28}"/>
              </a:ext>
            </a:extLst>
          </p:cNvPr>
          <p:cNvSpPr txBox="1"/>
          <p:nvPr/>
        </p:nvSpPr>
        <p:spPr>
          <a:xfrm>
            <a:off x="5144916" y="3451394"/>
            <a:ext cx="1448602" cy="523220"/>
          </a:xfrm>
          <a:prstGeom prst="rect">
            <a:avLst/>
          </a:prstGeom>
          <a:noFill/>
        </p:spPr>
        <p:txBody>
          <a:bodyPr wrap="square" rtlCol="0">
            <a:spAutoFit/>
          </a:bodyPr>
          <a:lstStyle/>
          <a:p>
            <a:r>
              <a:rPr lang="en-US" dirty="0"/>
              <a:t>To Pattern Table</a:t>
            </a:r>
          </a:p>
        </p:txBody>
      </p:sp>
      <p:cxnSp>
        <p:nvCxnSpPr>
          <p:cNvPr id="4" name="Connector: Curved 3">
            <a:extLst>
              <a:ext uri="{FF2B5EF4-FFF2-40B4-BE49-F238E27FC236}">
                <a16:creationId xmlns:a16="http://schemas.microsoft.com/office/drawing/2014/main" id="{F46B8414-4AB0-F122-FA1C-884D70D1E536}"/>
              </a:ext>
            </a:extLst>
          </p:cNvPr>
          <p:cNvCxnSpPr>
            <a:cxnSpLocks/>
          </p:cNvCxnSpPr>
          <p:nvPr/>
        </p:nvCxnSpPr>
        <p:spPr>
          <a:xfrm rot="16200000" flipH="1">
            <a:off x="3528095" y="2095167"/>
            <a:ext cx="713350" cy="2531704"/>
          </a:xfrm>
          <a:prstGeom prst="curvedConnector4">
            <a:avLst>
              <a:gd name="adj1" fmla="val 99512"/>
              <a:gd name="adj2" fmla="val 2691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43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1000"/>
                                        <p:tgtEl>
                                          <p:spTgt spid="59"/>
                                        </p:tgtEl>
                                      </p:cBhvr>
                                    </p:animEffect>
                                    <p:anim calcmode="lin" valueType="num">
                                      <p:cBhvr>
                                        <p:cTn id="15" dur="1000" fill="hold"/>
                                        <p:tgtEl>
                                          <p:spTgt spid="59"/>
                                        </p:tgtEl>
                                        <p:attrNameLst>
                                          <p:attrName>ppt_x</p:attrName>
                                        </p:attrNameLst>
                                      </p:cBhvr>
                                      <p:tavLst>
                                        <p:tav tm="0">
                                          <p:val>
                                            <p:strVal val="#ppt_x"/>
                                          </p:val>
                                        </p:tav>
                                        <p:tav tm="100000">
                                          <p:val>
                                            <p:strVal val="#ppt_x"/>
                                          </p:val>
                                        </p:tav>
                                      </p:tavLst>
                                    </p:anim>
                                    <p:anim calcmode="lin" valueType="num">
                                      <p:cBhvr>
                                        <p:cTn id="1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500"/>
                                        <p:tgtEl>
                                          <p:spTgt spid="14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61"/>
                                        </p:tgtEl>
                                      </p:cBhvr>
                                    </p:animEffect>
                                    <p:set>
                                      <p:cBhvr>
                                        <p:cTn id="40" dur="1" fill="hold">
                                          <p:stCondLst>
                                            <p:cond delay="499"/>
                                          </p:stCondLst>
                                        </p:cTn>
                                        <p:tgtEl>
                                          <p:spTgt spid="61"/>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5"/>
                                        </p:tgtEl>
                                      </p:cBhvr>
                                    </p:animEffect>
                                    <p:set>
                                      <p:cBhvr>
                                        <p:cTn id="43" dur="1" fill="hold">
                                          <p:stCondLst>
                                            <p:cond delay="499"/>
                                          </p:stCondLst>
                                        </p:cTn>
                                        <p:tgtEl>
                                          <p:spTgt spid="135"/>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9"/>
                                        </p:tgtEl>
                                        <p:attrNameLst>
                                          <p:attrName>style.visibility</p:attrName>
                                        </p:attrNameLst>
                                      </p:cBhvr>
                                      <p:to>
                                        <p:strVal val="visible"/>
                                      </p:to>
                                    </p:set>
                                    <p:animEffect transition="in" filter="fade">
                                      <p:cBhvr>
                                        <p:cTn id="47" dur="500"/>
                                        <p:tgtEl>
                                          <p:spTgt spid="1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9"/>
                                        </p:tgtEl>
                                      </p:cBhvr>
                                    </p:animEffect>
                                    <p:set>
                                      <p:cBhvr>
                                        <p:cTn id="55" dur="1" fill="hold">
                                          <p:stCondLst>
                                            <p:cond delay="499"/>
                                          </p:stCondLst>
                                        </p:cTn>
                                        <p:tgtEl>
                                          <p:spTgt spid="12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36"/>
                                        </p:tgtEl>
                                      </p:cBhvr>
                                    </p:animEffect>
                                    <p:set>
                                      <p:cBhvr>
                                        <p:cTn id="58" dur="1" fill="hold">
                                          <p:stCondLst>
                                            <p:cond delay="499"/>
                                          </p:stCondLst>
                                        </p:cTn>
                                        <p:tgtEl>
                                          <p:spTgt spid="136"/>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animEffect transition="in" filter="fade">
                                      <p:cBhvr>
                                        <p:cTn id="65" dur="500"/>
                                        <p:tgtEl>
                                          <p:spTgt spid="1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37"/>
                                        </p:tgtEl>
                                      </p:cBhvr>
                                    </p:animEffect>
                                    <p:set>
                                      <p:cBhvr>
                                        <p:cTn id="70" dur="1" fill="hold">
                                          <p:stCondLst>
                                            <p:cond delay="499"/>
                                          </p:stCondLst>
                                        </p:cTn>
                                        <p:tgtEl>
                                          <p:spTgt spid="13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30"/>
                                        </p:tgtEl>
                                      </p:cBhvr>
                                    </p:animEffect>
                                    <p:set>
                                      <p:cBhvr>
                                        <p:cTn id="73" dur="1" fill="hold">
                                          <p:stCondLst>
                                            <p:cond delay="499"/>
                                          </p:stCondLst>
                                        </p:cTn>
                                        <p:tgtEl>
                                          <p:spTgt spid="130"/>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fade">
                                      <p:cBhvr>
                                        <p:cTn id="80" dur="500"/>
                                        <p:tgtEl>
                                          <p:spTgt spid="13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131"/>
                                        </p:tgtEl>
                                      </p:cBhvr>
                                    </p:animEffect>
                                    <p:set>
                                      <p:cBhvr>
                                        <p:cTn id="85" dur="1" fill="hold">
                                          <p:stCondLst>
                                            <p:cond delay="499"/>
                                          </p:stCondLst>
                                        </p:cTn>
                                        <p:tgtEl>
                                          <p:spTgt spid="13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38"/>
                                        </p:tgtEl>
                                      </p:cBhvr>
                                    </p:animEffect>
                                    <p:set>
                                      <p:cBhvr>
                                        <p:cTn id="88" dur="1" fill="hold">
                                          <p:stCondLst>
                                            <p:cond delay="499"/>
                                          </p:stCondLst>
                                        </p:cTn>
                                        <p:tgtEl>
                                          <p:spTgt spid="138"/>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500"/>
                                        <p:tgtEl>
                                          <p:spTgt spid="1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9"/>
                                        </p:tgtEl>
                                        <p:attrNameLst>
                                          <p:attrName>style.visibility</p:attrName>
                                        </p:attrNameLst>
                                      </p:cBhvr>
                                      <p:to>
                                        <p:strVal val="visible"/>
                                      </p:to>
                                    </p:set>
                                    <p:animEffect transition="in" filter="fade">
                                      <p:cBhvr>
                                        <p:cTn id="95" dur="500"/>
                                        <p:tgtEl>
                                          <p:spTgt spid="13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132"/>
                                        </p:tgtEl>
                                      </p:cBhvr>
                                    </p:animEffect>
                                    <p:set>
                                      <p:cBhvr>
                                        <p:cTn id="100" dur="1" fill="hold">
                                          <p:stCondLst>
                                            <p:cond delay="499"/>
                                          </p:stCondLst>
                                        </p:cTn>
                                        <p:tgtEl>
                                          <p:spTgt spid="13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39"/>
                                        </p:tgtEl>
                                      </p:cBhvr>
                                    </p:animEffect>
                                    <p:set>
                                      <p:cBhvr>
                                        <p:cTn id="103" dur="1" fill="hold">
                                          <p:stCondLst>
                                            <p:cond delay="499"/>
                                          </p:stCondLst>
                                        </p:cTn>
                                        <p:tgtEl>
                                          <p:spTgt spid="139"/>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0"/>
                                        </p:tgtEl>
                                        <p:attrNameLst>
                                          <p:attrName>style.visibility</p:attrName>
                                        </p:attrNameLst>
                                      </p:cBhvr>
                                      <p:to>
                                        <p:strVal val="visible"/>
                                      </p:to>
                                    </p:set>
                                    <p:animEffect transition="in" filter="fade">
                                      <p:cBhvr>
                                        <p:cTn id="110" dur="500"/>
                                        <p:tgtEl>
                                          <p:spTgt spid="14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133"/>
                                        </p:tgtEl>
                                      </p:cBhvr>
                                    </p:animEffect>
                                    <p:set>
                                      <p:cBhvr>
                                        <p:cTn id="115" dur="1" fill="hold">
                                          <p:stCondLst>
                                            <p:cond delay="499"/>
                                          </p:stCondLst>
                                        </p:cTn>
                                        <p:tgtEl>
                                          <p:spTgt spid="133"/>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40"/>
                                        </p:tgtEl>
                                      </p:cBhvr>
                                    </p:animEffect>
                                    <p:set>
                                      <p:cBhvr>
                                        <p:cTn id="118" dur="1" fill="hold">
                                          <p:stCondLst>
                                            <p:cond delay="499"/>
                                          </p:stCondLst>
                                        </p:cTn>
                                        <p:tgtEl>
                                          <p:spTgt spid="140"/>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500"/>
                                        <p:tgtEl>
                                          <p:spTgt spid="1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41"/>
                                        </p:tgtEl>
                                        <p:attrNameLst>
                                          <p:attrName>style.visibility</p:attrName>
                                        </p:attrNameLst>
                                      </p:cBhvr>
                                      <p:to>
                                        <p:strVal val="visible"/>
                                      </p:to>
                                    </p:set>
                                    <p:animEffect transition="in" filter="fade">
                                      <p:cBhvr>
                                        <p:cTn id="125" dur="500"/>
                                        <p:tgtEl>
                                          <p:spTgt spid="1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134"/>
                                        </p:tgtEl>
                                      </p:cBhvr>
                                    </p:animEffect>
                                    <p:set>
                                      <p:cBhvr>
                                        <p:cTn id="130" dur="1" fill="hold">
                                          <p:stCondLst>
                                            <p:cond delay="499"/>
                                          </p:stCondLst>
                                        </p:cTn>
                                        <p:tgtEl>
                                          <p:spTgt spid="134"/>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41"/>
                                        </p:tgtEl>
                                      </p:cBhvr>
                                    </p:animEffect>
                                    <p:set>
                                      <p:cBhvr>
                                        <p:cTn id="133" dur="1" fill="hold">
                                          <p:stCondLst>
                                            <p:cond delay="499"/>
                                          </p:stCondLst>
                                        </p:cTn>
                                        <p:tgtEl>
                                          <p:spTgt spid="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1" grpId="0" animBg="1"/>
      <p:bldP spid="61"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D38AC69E-E853-0D24-0472-02EBFA153687}"/>
            </a:ext>
          </a:extLst>
        </p:cNvPr>
        <p:cNvGrpSpPr/>
        <p:nvPr/>
      </p:nvGrpSpPr>
      <p:grpSpPr>
        <a:xfrm>
          <a:off x="0" y="0"/>
          <a:ext cx="0" cy="0"/>
          <a:chOff x="0" y="0"/>
          <a:chExt cx="0" cy="0"/>
        </a:xfrm>
      </p:grpSpPr>
      <p:sp>
        <p:nvSpPr>
          <p:cNvPr id="94" name="Google Shape;94;p20">
            <a:extLst>
              <a:ext uri="{FF2B5EF4-FFF2-40B4-BE49-F238E27FC236}">
                <a16:creationId xmlns:a16="http://schemas.microsoft.com/office/drawing/2014/main" id="{D6DDDFFB-067F-CC57-48C1-3A68E9573C22}"/>
              </a:ext>
            </a:extLst>
          </p:cNvPr>
          <p:cNvSpPr txBox="1">
            <a:spLocks noGrp="1"/>
          </p:cNvSpPr>
          <p:nvPr>
            <p:ph type="title"/>
          </p:nvPr>
        </p:nvSpPr>
        <p:spPr>
          <a:xfrm>
            <a:off x="623900" y="121978"/>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Outline</a:t>
            </a:r>
            <a:endParaRPr dirty="0"/>
          </a:p>
        </p:txBody>
      </p:sp>
      <p:sp>
        <p:nvSpPr>
          <p:cNvPr id="3" name="Google Shape;95;p20">
            <a:extLst>
              <a:ext uri="{FF2B5EF4-FFF2-40B4-BE49-F238E27FC236}">
                <a16:creationId xmlns:a16="http://schemas.microsoft.com/office/drawing/2014/main" id="{D7A25C70-7816-3724-4425-BA20239AAAB7}"/>
              </a:ext>
            </a:extLst>
          </p:cNvPr>
          <p:cNvSpPr txBox="1"/>
          <p:nvPr/>
        </p:nvSpPr>
        <p:spPr>
          <a:xfrm>
            <a:off x="623900" y="944301"/>
            <a:ext cx="7323600" cy="3386700"/>
          </a:xfrm>
          <a:prstGeom prst="rect">
            <a:avLst/>
          </a:prstGeom>
          <a:noFill/>
          <a:ln>
            <a:noFill/>
          </a:ln>
        </p:spPr>
        <p:txBody>
          <a:bodyPr spcFirstLastPara="1" wrap="square" lIns="91425" tIns="91425" rIns="91425" bIns="91425" anchor="t" anchorCtr="0">
            <a:noAutofit/>
          </a:bodyPr>
          <a:lstStyle/>
          <a:p>
            <a:pPr marL="457200" lvl="0" indent="-361950">
              <a:buClr>
                <a:schemeClr val="dk1"/>
              </a:buClr>
              <a:buSzPts val="2100"/>
              <a:buFont typeface="Work Sans Medium"/>
              <a:buChar char="●"/>
            </a:pPr>
            <a:r>
              <a:rPr lang="en-US" sz="2400" dirty="0">
                <a:solidFill>
                  <a:schemeClr val="dk1"/>
                </a:solidFill>
                <a:latin typeface="Work Sans Medium"/>
                <a:ea typeface="Work Sans Medium"/>
                <a:cs typeface="Work Sans Medium"/>
                <a:sym typeface="Work Sans Medium"/>
              </a:rPr>
              <a:t>Introduction</a:t>
            </a:r>
          </a:p>
          <a:p>
            <a:pPr marL="457200" lvl="0" indent="-361950">
              <a:buClr>
                <a:schemeClr val="dk1"/>
              </a:buClr>
              <a:buSzPts val="2100"/>
              <a:buFont typeface="Work Sans Medium"/>
              <a:buChar char="●"/>
            </a:pPr>
            <a:r>
              <a:rPr lang="en-US" sz="2400" dirty="0">
                <a:solidFill>
                  <a:schemeClr val="dk1"/>
                </a:solidFill>
                <a:latin typeface="Work Sans Medium"/>
                <a:ea typeface="Work Sans Medium"/>
                <a:cs typeface="Work Sans Medium"/>
                <a:sym typeface="Work Sans Medium"/>
              </a:rPr>
              <a:t>Background and Motivation</a:t>
            </a:r>
          </a:p>
          <a:p>
            <a:pPr marL="457200" lvl="0" indent="-361950">
              <a:buClr>
                <a:schemeClr val="dk1"/>
              </a:buClr>
              <a:buSzPts val="2100"/>
              <a:buFont typeface="Work Sans Medium"/>
              <a:buChar char="●"/>
            </a:pPr>
            <a:endParaRPr lang="en-US" sz="24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endParaRPr lang="en-US" sz="24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2400" dirty="0">
                <a:solidFill>
                  <a:schemeClr val="dk1"/>
                </a:solidFill>
                <a:latin typeface="Work Sans Medium"/>
                <a:ea typeface="Work Sans Medium"/>
                <a:cs typeface="Work Sans Medium"/>
                <a:sym typeface="Work Sans Medium"/>
              </a:rPr>
              <a:t>Design</a:t>
            </a:r>
          </a:p>
          <a:p>
            <a:pPr marL="457200" lvl="0" indent="-361950">
              <a:buClr>
                <a:schemeClr val="dk1"/>
              </a:buClr>
              <a:buSzPts val="2100"/>
              <a:buFont typeface="Work Sans Medium"/>
              <a:buChar char="●"/>
            </a:pPr>
            <a:r>
              <a:rPr lang="en-US" sz="2400" dirty="0">
                <a:solidFill>
                  <a:schemeClr val="dk1"/>
                </a:solidFill>
                <a:latin typeface="Work Sans Medium"/>
                <a:ea typeface="Work Sans Medium"/>
                <a:cs typeface="Work Sans Medium"/>
                <a:sym typeface="Work Sans Medium"/>
              </a:rPr>
              <a:t>Evaluation</a:t>
            </a:r>
          </a:p>
          <a:p>
            <a:pPr marL="457200" lvl="0" indent="-361950">
              <a:buClr>
                <a:schemeClr val="dk1"/>
              </a:buClr>
              <a:buSzPts val="2100"/>
              <a:buFont typeface="Work Sans Medium"/>
              <a:buChar char="●"/>
            </a:pPr>
            <a:endParaRPr lang="en-US" sz="24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endParaRPr lang="en-US" sz="24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2400" dirty="0">
                <a:solidFill>
                  <a:schemeClr val="dk1"/>
                </a:solidFill>
                <a:latin typeface="Work Sans Medium"/>
                <a:ea typeface="Work Sans Medium"/>
                <a:cs typeface="Work Sans Medium"/>
                <a:sym typeface="Work Sans Medium"/>
              </a:rPr>
              <a:t>Conclusion</a:t>
            </a:r>
          </a:p>
          <a:p>
            <a:pPr marL="95250" lvl="1">
              <a:buClr>
                <a:schemeClr val="dk1"/>
              </a:buClr>
              <a:buSzPts val="2100"/>
            </a:pPr>
            <a:endParaRPr lang="en-US" sz="2400" dirty="0">
              <a:solidFill>
                <a:schemeClr val="dk1"/>
              </a:solidFill>
              <a:latin typeface="Work Sans Medium"/>
              <a:ea typeface="Work Sans Medium"/>
              <a:cs typeface="Work Sans Medium"/>
              <a:sym typeface="Work Sans Medium"/>
            </a:endParaRPr>
          </a:p>
          <a:p>
            <a:pPr marL="457200" lvl="1" indent="-361950">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p:txBody>
      </p:sp>
      <p:sp>
        <p:nvSpPr>
          <p:cNvPr id="4" name="TextBox 3">
            <a:extLst>
              <a:ext uri="{FF2B5EF4-FFF2-40B4-BE49-F238E27FC236}">
                <a16:creationId xmlns:a16="http://schemas.microsoft.com/office/drawing/2014/main" id="{9B44B257-8367-0561-7F41-278C5AF7524B}"/>
              </a:ext>
            </a:extLst>
          </p:cNvPr>
          <p:cNvSpPr txBox="1"/>
          <p:nvPr/>
        </p:nvSpPr>
        <p:spPr>
          <a:xfrm>
            <a:off x="1092200" y="1488088"/>
            <a:ext cx="1165704" cy="923330"/>
          </a:xfrm>
          <a:prstGeom prst="rect">
            <a:avLst/>
          </a:prstGeom>
          <a:noFill/>
        </p:spPr>
        <p:txBody>
          <a:bodyPr wrap="none" rtlCol="0">
            <a:spAutoFit/>
          </a:bodyPr>
          <a:lstStyle/>
          <a:p>
            <a:endParaRPr lang="en-US" sz="1800" dirty="0"/>
          </a:p>
          <a:p>
            <a:pPr marL="285750" indent="-285750">
              <a:buFont typeface="Courier New" panose="02070309020205020404" pitchFamily="49" charset="0"/>
              <a:buChar char="o"/>
            </a:pPr>
            <a:r>
              <a:rPr lang="en-US" sz="1800" dirty="0"/>
              <a:t>AMPM</a:t>
            </a:r>
          </a:p>
          <a:p>
            <a:pPr marL="285750" indent="-285750">
              <a:buFont typeface="Courier New" panose="02070309020205020404" pitchFamily="49" charset="0"/>
              <a:buChar char="o"/>
            </a:pPr>
            <a:r>
              <a:rPr lang="en-US" sz="1800" dirty="0"/>
              <a:t>SPP</a:t>
            </a:r>
          </a:p>
        </p:txBody>
      </p:sp>
      <p:sp>
        <p:nvSpPr>
          <p:cNvPr id="2" name="TextBox 1">
            <a:extLst>
              <a:ext uri="{FF2B5EF4-FFF2-40B4-BE49-F238E27FC236}">
                <a16:creationId xmlns:a16="http://schemas.microsoft.com/office/drawing/2014/main" id="{FF60F03F-2C3E-0727-687C-26FF58FBF036}"/>
              </a:ext>
            </a:extLst>
          </p:cNvPr>
          <p:cNvSpPr txBox="1"/>
          <p:nvPr/>
        </p:nvSpPr>
        <p:spPr>
          <a:xfrm>
            <a:off x="1092200" y="2909544"/>
            <a:ext cx="1678665" cy="923330"/>
          </a:xfrm>
          <a:prstGeom prst="rect">
            <a:avLst/>
          </a:prstGeom>
          <a:noFill/>
        </p:spPr>
        <p:txBody>
          <a:bodyPr wrap="none" rtlCol="0">
            <a:spAutoFit/>
          </a:bodyPr>
          <a:lstStyle/>
          <a:p>
            <a:endParaRPr lang="en-US" sz="1800" dirty="0"/>
          </a:p>
          <a:p>
            <a:pPr marL="285750" indent="-285750">
              <a:buFont typeface="Courier New" panose="02070309020205020404" pitchFamily="49" charset="0"/>
              <a:buChar char="o"/>
            </a:pPr>
            <a:r>
              <a:rPr lang="en-US" sz="1800" dirty="0"/>
              <a:t>Single Core</a:t>
            </a:r>
          </a:p>
          <a:p>
            <a:pPr marL="285750" indent="-285750">
              <a:buFont typeface="Courier New" panose="02070309020205020404" pitchFamily="49" charset="0"/>
              <a:buChar char="o"/>
            </a:pPr>
            <a:r>
              <a:rPr lang="en-US" sz="1800" dirty="0"/>
              <a:t>Multi Core</a:t>
            </a:r>
          </a:p>
        </p:txBody>
      </p:sp>
    </p:spTree>
    <p:extLst>
      <p:ext uri="{BB962C8B-B14F-4D97-AF65-F5344CB8AC3E}">
        <p14:creationId xmlns:p14="http://schemas.microsoft.com/office/powerpoint/2010/main" val="4289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a:extLst>
            <a:ext uri="{FF2B5EF4-FFF2-40B4-BE49-F238E27FC236}">
              <a16:creationId xmlns:a16="http://schemas.microsoft.com/office/drawing/2014/main" id="{164704B9-D7D0-FB8F-2C2B-0B72FE40BB65}"/>
            </a:ext>
          </a:extLst>
        </p:cNvPr>
        <p:cNvGrpSpPr/>
        <p:nvPr/>
      </p:nvGrpSpPr>
      <p:grpSpPr>
        <a:xfrm>
          <a:off x="0" y="0"/>
          <a:ext cx="0" cy="0"/>
          <a:chOff x="0" y="0"/>
          <a:chExt cx="0" cy="0"/>
        </a:xfrm>
      </p:grpSpPr>
      <p:sp>
        <p:nvSpPr>
          <p:cNvPr id="147" name="Google Shape;147;p29">
            <a:extLst>
              <a:ext uri="{FF2B5EF4-FFF2-40B4-BE49-F238E27FC236}">
                <a16:creationId xmlns:a16="http://schemas.microsoft.com/office/drawing/2014/main" id="{C94C560E-E1A8-5E4D-54E0-6FB9AE53C850}"/>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Learning</a:t>
            </a:r>
            <a:endParaRPr dirty="0"/>
          </a:p>
        </p:txBody>
      </p:sp>
      <p:sp>
        <p:nvSpPr>
          <p:cNvPr id="2" name="Rectangle 1">
            <a:extLst>
              <a:ext uri="{FF2B5EF4-FFF2-40B4-BE49-F238E27FC236}">
                <a16:creationId xmlns:a16="http://schemas.microsoft.com/office/drawing/2014/main" id="{FAF1D86C-5BE6-6F98-8D6C-0BF20C7851D1}"/>
              </a:ext>
            </a:extLst>
          </p:cNvPr>
          <p:cNvSpPr/>
          <p:nvPr/>
        </p:nvSpPr>
        <p:spPr>
          <a:xfrm>
            <a:off x="2490700"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000</a:t>
            </a:r>
          </a:p>
        </p:txBody>
      </p:sp>
      <p:sp>
        <p:nvSpPr>
          <p:cNvPr id="3" name="Rectangle 2">
            <a:extLst>
              <a:ext uri="{FF2B5EF4-FFF2-40B4-BE49-F238E27FC236}">
                <a16:creationId xmlns:a16="http://schemas.microsoft.com/office/drawing/2014/main" id="{C489E6C2-40AE-1E66-CCC8-2928A9198DEC}"/>
              </a:ext>
            </a:extLst>
          </p:cNvPr>
          <p:cNvSpPr/>
          <p:nvPr/>
        </p:nvSpPr>
        <p:spPr>
          <a:xfrm>
            <a:off x="3595687"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2" name="Rectangle 41">
            <a:extLst>
              <a:ext uri="{FF2B5EF4-FFF2-40B4-BE49-F238E27FC236}">
                <a16:creationId xmlns:a16="http://schemas.microsoft.com/office/drawing/2014/main" id="{FDE13ECD-790B-4CC1-7568-0E334C24CB3D}"/>
              </a:ext>
            </a:extLst>
          </p:cNvPr>
          <p:cNvSpPr/>
          <p:nvPr/>
        </p:nvSpPr>
        <p:spPr>
          <a:xfrm>
            <a:off x="4700674"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010</a:t>
            </a:r>
          </a:p>
        </p:txBody>
      </p:sp>
      <p:sp>
        <p:nvSpPr>
          <p:cNvPr id="44" name="Rectangle 43">
            <a:extLst>
              <a:ext uri="{FF2B5EF4-FFF2-40B4-BE49-F238E27FC236}">
                <a16:creationId xmlns:a16="http://schemas.microsoft.com/office/drawing/2014/main" id="{686248B3-8DB6-7852-649E-D1D5E7047480}"/>
              </a:ext>
            </a:extLst>
          </p:cNvPr>
          <p:cNvSpPr/>
          <p:nvPr/>
        </p:nvSpPr>
        <p:spPr>
          <a:xfrm>
            <a:off x="5805661"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5" name="Rectangle 44">
            <a:extLst>
              <a:ext uri="{FF2B5EF4-FFF2-40B4-BE49-F238E27FC236}">
                <a16:creationId xmlns:a16="http://schemas.microsoft.com/office/drawing/2014/main" id="{975252A1-6D5D-A6B0-A401-706AF70C23D4}"/>
              </a:ext>
            </a:extLst>
          </p:cNvPr>
          <p:cNvSpPr/>
          <p:nvPr/>
        </p:nvSpPr>
        <p:spPr>
          <a:xfrm>
            <a:off x="6910648"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101</a:t>
            </a:r>
          </a:p>
        </p:txBody>
      </p:sp>
      <p:sp>
        <p:nvSpPr>
          <p:cNvPr id="46" name="Rectangle 45">
            <a:extLst>
              <a:ext uri="{FF2B5EF4-FFF2-40B4-BE49-F238E27FC236}">
                <a16:creationId xmlns:a16="http://schemas.microsoft.com/office/drawing/2014/main" id="{4F54AD3F-3EB8-8767-73F1-378603324D46}"/>
              </a:ext>
            </a:extLst>
          </p:cNvPr>
          <p:cNvSpPr/>
          <p:nvPr/>
        </p:nvSpPr>
        <p:spPr>
          <a:xfrm>
            <a:off x="2491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47" name="Rectangle 46">
            <a:extLst>
              <a:ext uri="{FF2B5EF4-FFF2-40B4-BE49-F238E27FC236}">
                <a16:creationId xmlns:a16="http://schemas.microsoft.com/office/drawing/2014/main" id="{EEC03E57-B2B4-9711-3306-F7AFE000B158}"/>
              </a:ext>
            </a:extLst>
          </p:cNvPr>
          <p:cNvSpPr/>
          <p:nvPr/>
        </p:nvSpPr>
        <p:spPr>
          <a:xfrm>
            <a:off x="2490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E8E7857-1ADA-8BF1-13DA-713AABC53322}"/>
              </a:ext>
            </a:extLst>
          </p:cNvPr>
          <p:cNvSpPr/>
          <p:nvPr/>
        </p:nvSpPr>
        <p:spPr>
          <a:xfrm>
            <a:off x="3156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49" name="Rectangle 48">
            <a:extLst>
              <a:ext uri="{FF2B5EF4-FFF2-40B4-BE49-F238E27FC236}">
                <a16:creationId xmlns:a16="http://schemas.microsoft.com/office/drawing/2014/main" id="{CA43C80C-BB9C-6F61-8B6F-65C150BE3C93}"/>
              </a:ext>
            </a:extLst>
          </p:cNvPr>
          <p:cNvSpPr/>
          <p:nvPr/>
        </p:nvSpPr>
        <p:spPr>
          <a:xfrm>
            <a:off x="2616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51" name="Rectangle 50">
            <a:extLst>
              <a:ext uri="{FF2B5EF4-FFF2-40B4-BE49-F238E27FC236}">
                <a16:creationId xmlns:a16="http://schemas.microsoft.com/office/drawing/2014/main" id="{DFC692E5-27F5-48FD-F72B-77B25E35C4DB}"/>
              </a:ext>
            </a:extLst>
          </p:cNvPr>
          <p:cNvSpPr/>
          <p:nvPr/>
        </p:nvSpPr>
        <p:spPr>
          <a:xfrm>
            <a:off x="2616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52" name="Rectangle 51">
            <a:extLst>
              <a:ext uri="{FF2B5EF4-FFF2-40B4-BE49-F238E27FC236}">
                <a16:creationId xmlns:a16="http://schemas.microsoft.com/office/drawing/2014/main" id="{E4698B00-C435-65BB-D0F1-F1A10994DE2C}"/>
              </a:ext>
            </a:extLst>
          </p:cNvPr>
          <p:cNvSpPr/>
          <p:nvPr/>
        </p:nvSpPr>
        <p:spPr>
          <a:xfrm>
            <a:off x="2616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53" name="Rectangle 52">
            <a:extLst>
              <a:ext uri="{FF2B5EF4-FFF2-40B4-BE49-F238E27FC236}">
                <a16:creationId xmlns:a16="http://schemas.microsoft.com/office/drawing/2014/main" id="{2E5952AA-625C-98B0-48B6-A1AF66510F8B}"/>
              </a:ext>
            </a:extLst>
          </p:cNvPr>
          <p:cNvSpPr/>
          <p:nvPr/>
        </p:nvSpPr>
        <p:spPr>
          <a:xfrm>
            <a:off x="3156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9D0A3A5-7B7D-2F02-6D02-29341B257689}"/>
              </a:ext>
            </a:extLst>
          </p:cNvPr>
          <p:cNvSpPr/>
          <p:nvPr/>
        </p:nvSpPr>
        <p:spPr>
          <a:xfrm>
            <a:off x="3198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86</a:t>
            </a:r>
          </a:p>
        </p:txBody>
      </p:sp>
      <p:sp>
        <p:nvSpPr>
          <p:cNvPr id="57" name="Rectangle 56">
            <a:extLst>
              <a:ext uri="{FF2B5EF4-FFF2-40B4-BE49-F238E27FC236}">
                <a16:creationId xmlns:a16="http://schemas.microsoft.com/office/drawing/2014/main" id="{A74952F5-91A5-EF65-F4D8-5A6F7535976B}"/>
              </a:ext>
            </a:extLst>
          </p:cNvPr>
          <p:cNvSpPr/>
          <p:nvPr/>
        </p:nvSpPr>
        <p:spPr>
          <a:xfrm>
            <a:off x="3198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43</a:t>
            </a:r>
          </a:p>
        </p:txBody>
      </p:sp>
      <p:sp>
        <p:nvSpPr>
          <p:cNvPr id="58" name="Rectangle 57">
            <a:extLst>
              <a:ext uri="{FF2B5EF4-FFF2-40B4-BE49-F238E27FC236}">
                <a16:creationId xmlns:a16="http://schemas.microsoft.com/office/drawing/2014/main" id="{513788F1-40BB-A488-D8FE-2FA6A43E3682}"/>
              </a:ext>
            </a:extLst>
          </p:cNvPr>
          <p:cNvSpPr/>
          <p:nvPr/>
        </p:nvSpPr>
        <p:spPr>
          <a:xfrm>
            <a:off x="3198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59" name="Rectangle 58">
            <a:extLst>
              <a:ext uri="{FF2B5EF4-FFF2-40B4-BE49-F238E27FC236}">
                <a16:creationId xmlns:a16="http://schemas.microsoft.com/office/drawing/2014/main" id="{74BB6D8E-97FF-1478-9E5E-834774D92C64}"/>
              </a:ext>
            </a:extLst>
          </p:cNvPr>
          <p:cNvSpPr/>
          <p:nvPr/>
        </p:nvSpPr>
        <p:spPr>
          <a:xfrm>
            <a:off x="35959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60" name="Rectangle 59">
            <a:extLst>
              <a:ext uri="{FF2B5EF4-FFF2-40B4-BE49-F238E27FC236}">
                <a16:creationId xmlns:a16="http://schemas.microsoft.com/office/drawing/2014/main" id="{23B2A158-3C0C-A8BF-6E8B-B5BEDFEFE11D}"/>
              </a:ext>
            </a:extLst>
          </p:cNvPr>
          <p:cNvSpPr/>
          <p:nvPr/>
        </p:nvSpPr>
        <p:spPr>
          <a:xfrm>
            <a:off x="35954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8303B5F-C31A-8896-9093-E26DA6D6B5DC}"/>
              </a:ext>
            </a:extLst>
          </p:cNvPr>
          <p:cNvSpPr/>
          <p:nvPr/>
        </p:nvSpPr>
        <p:spPr>
          <a:xfrm>
            <a:off x="42617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29" name="Rectangle 128">
            <a:extLst>
              <a:ext uri="{FF2B5EF4-FFF2-40B4-BE49-F238E27FC236}">
                <a16:creationId xmlns:a16="http://schemas.microsoft.com/office/drawing/2014/main" id="{3B1871FB-47E3-C844-78FE-39D20BF739A5}"/>
              </a:ext>
            </a:extLst>
          </p:cNvPr>
          <p:cNvSpPr/>
          <p:nvPr/>
        </p:nvSpPr>
        <p:spPr>
          <a:xfrm>
            <a:off x="37216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0" name="Rectangle 129">
            <a:extLst>
              <a:ext uri="{FF2B5EF4-FFF2-40B4-BE49-F238E27FC236}">
                <a16:creationId xmlns:a16="http://schemas.microsoft.com/office/drawing/2014/main" id="{0012146C-8EB7-A820-EE78-70A3A8D089C1}"/>
              </a:ext>
            </a:extLst>
          </p:cNvPr>
          <p:cNvSpPr/>
          <p:nvPr/>
        </p:nvSpPr>
        <p:spPr>
          <a:xfrm>
            <a:off x="37216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1" name="Rectangle 130">
            <a:extLst>
              <a:ext uri="{FF2B5EF4-FFF2-40B4-BE49-F238E27FC236}">
                <a16:creationId xmlns:a16="http://schemas.microsoft.com/office/drawing/2014/main" id="{737084EC-3ED4-81D0-830D-924B7DD4BA67}"/>
              </a:ext>
            </a:extLst>
          </p:cNvPr>
          <p:cNvSpPr/>
          <p:nvPr/>
        </p:nvSpPr>
        <p:spPr>
          <a:xfrm>
            <a:off x="37216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2" name="Rectangle 131">
            <a:extLst>
              <a:ext uri="{FF2B5EF4-FFF2-40B4-BE49-F238E27FC236}">
                <a16:creationId xmlns:a16="http://schemas.microsoft.com/office/drawing/2014/main" id="{6FF03375-97FB-8FEF-167B-9E2AFA41F772}"/>
              </a:ext>
            </a:extLst>
          </p:cNvPr>
          <p:cNvSpPr/>
          <p:nvPr/>
        </p:nvSpPr>
        <p:spPr>
          <a:xfrm>
            <a:off x="42614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F047359C-41F5-7D0B-D26A-7EBF9FB7EF7E}"/>
              </a:ext>
            </a:extLst>
          </p:cNvPr>
          <p:cNvSpPr/>
          <p:nvPr/>
        </p:nvSpPr>
        <p:spPr>
          <a:xfrm>
            <a:off x="43033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4" name="Rectangle 133">
            <a:extLst>
              <a:ext uri="{FF2B5EF4-FFF2-40B4-BE49-F238E27FC236}">
                <a16:creationId xmlns:a16="http://schemas.microsoft.com/office/drawing/2014/main" id="{88FA69D4-8A80-9787-3D13-7E9021ED59D9}"/>
              </a:ext>
            </a:extLst>
          </p:cNvPr>
          <p:cNvSpPr/>
          <p:nvPr/>
        </p:nvSpPr>
        <p:spPr>
          <a:xfrm>
            <a:off x="43033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5" name="Rectangle 134">
            <a:extLst>
              <a:ext uri="{FF2B5EF4-FFF2-40B4-BE49-F238E27FC236}">
                <a16:creationId xmlns:a16="http://schemas.microsoft.com/office/drawing/2014/main" id="{A2DE5A74-6511-15FA-2B3F-BF295F296400}"/>
              </a:ext>
            </a:extLst>
          </p:cNvPr>
          <p:cNvSpPr/>
          <p:nvPr/>
        </p:nvSpPr>
        <p:spPr>
          <a:xfrm>
            <a:off x="43033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6" name="Rectangle 135">
            <a:extLst>
              <a:ext uri="{FF2B5EF4-FFF2-40B4-BE49-F238E27FC236}">
                <a16:creationId xmlns:a16="http://schemas.microsoft.com/office/drawing/2014/main" id="{935049ED-74FC-8E0A-AD30-1E73AFA02A0A}"/>
              </a:ext>
            </a:extLst>
          </p:cNvPr>
          <p:cNvSpPr/>
          <p:nvPr/>
        </p:nvSpPr>
        <p:spPr>
          <a:xfrm>
            <a:off x="47006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37" name="Rectangle 136">
            <a:extLst>
              <a:ext uri="{FF2B5EF4-FFF2-40B4-BE49-F238E27FC236}">
                <a16:creationId xmlns:a16="http://schemas.microsoft.com/office/drawing/2014/main" id="{B6EAC324-15D0-B6F9-8E45-F09E78E0783C}"/>
              </a:ext>
            </a:extLst>
          </p:cNvPr>
          <p:cNvSpPr/>
          <p:nvPr/>
        </p:nvSpPr>
        <p:spPr>
          <a:xfrm>
            <a:off x="47002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8CC77A99-5CDA-3F5A-39BD-2168B82F3148}"/>
              </a:ext>
            </a:extLst>
          </p:cNvPr>
          <p:cNvSpPr/>
          <p:nvPr/>
        </p:nvSpPr>
        <p:spPr>
          <a:xfrm>
            <a:off x="53664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39" name="Rectangle 138">
            <a:extLst>
              <a:ext uri="{FF2B5EF4-FFF2-40B4-BE49-F238E27FC236}">
                <a16:creationId xmlns:a16="http://schemas.microsoft.com/office/drawing/2014/main" id="{C862B9CB-B7A2-332B-62A9-B4AE6221D572}"/>
              </a:ext>
            </a:extLst>
          </p:cNvPr>
          <p:cNvSpPr/>
          <p:nvPr/>
        </p:nvSpPr>
        <p:spPr>
          <a:xfrm>
            <a:off x="48263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101</a:t>
            </a:r>
          </a:p>
        </p:txBody>
      </p:sp>
      <p:sp>
        <p:nvSpPr>
          <p:cNvPr id="140" name="Rectangle 139">
            <a:extLst>
              <a:ext uri="{FF2B5EF4-FFF2-40B4-BE49-F238E27FC236}">
                <a16:creationId xmlns:a16="http://schemas.microsoft.com/office/drawing/2014/main" id="{03031D55-E813-316A-26AA-0492109B294B}"/>
              </a:ext>
            </a:extLst>
          </p:cNvPr>
          <p:cNvSpPr/>
          <p:nvPr/>
        </p:nvSpPr>
        <p:spPr>
          <a:xfrm>
            <a:off x="48263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111</a:t>
            </a:r>
          </a:p>
        </p:txBody>
      </p:sp>
      <p:sp>
        <p:nvSpPr>
          <p:cNvPr id="141" name="Rectangle 140">
            <a:extLst>
              <a:ext uri="{FF2B5EF4-FFF2-40B4-BE49-F238E27FC236}">
                <a16:creationId xmlns:a16="http://schemas.microsoft.com/office/drawing/2014/main" id="{A97D1E37-0F9E-9927-81CA-616184AE386A}"/>
              </a:ext>
            </a:extLst>
          </p:cNvPr>
          <p:cNvSpPr/>
          <p:nvPr/>
        </p:nvSpPr>
        <p:spPr>
          <a:xfrm>
            <a:off x="48263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142" name="Rectangle 141">
            <a:extLst>
              <a:ext uri="{FF2B5EF4-FFF2-40B4-BE49-F238E27FC236}">
                <a16:creationId xmlns:a16="http://schemas.microsoft.com/office/drawing/2014/main" id="{14682188-5FBA-BEE2-ED4D-A62C516B1BC0}"/>
              </a:ext>
            </a:extLst>
          </p:cNvPr>
          <p:cNvSpPr/>
          <p:nvPr/>
        </p:nvSpPr>
        <p:spPr>
          <a:xfrm>
            <a:off x="53662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793F5CD0-AA64-EAE8-CC5A-C4CEAD2F9FB6}"/>
              </a:ext>
            </a:extLst>
          </p:cNvPr>
          <p:cNvSpPr/>
          <p:nvPr/>
        </p:nvSpPr>
        <p:spPr>
          <a:xfrm>
            <a:off x="54080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98</a:t>
            </a:r>
          </a:p>
        </p:txBody>
      </p:sp>
      <p:sp>
        <p:nvSpPr>
          <p:cNvPr id="144" name="Rectangle 143">
            <a:extLst>
              <a:ext uri="{FF2B5EF4-FFF2-40B4-BE49-F238E27FC236}">
                <a16:creationId xmlns:a16="http://schemas.microsoft.com/office/drawing/2014/main" id="{46E2B8D7-8909-A5C9-AE37-1414D68F69AE}"/>
              </a:ext>
            </a:extLst>
          </p:cNvPr>
          <p:cNvSpPr/>
          <p:nvPr/>
        </p:nvSpPr>
        <p:spPr>
          <a:xfrm>
            <a:off x="54080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50</a:t>
            </a:r>
          </a:p>
        </p:txBody>
      </p:sp>
      <p:sp>
        <p:nvSpPr>
          <p:cNvPr id="145" name="Rectangle 144">
            <a:extLst>
              <a:ext uri="{FF2B5EF4-FFF2-40B4-BE49-F238E27FC236}">
                <a16:creationId xmlns:a16="http://schemas.microsoft.com/office/drawing/2014/main" id="{060130C5-3750-7179-662D-97E50D99C558}"/>
              </a:ext>
            </a:extLst>
          </p:cNvPr>
          <p:cNvSpPr/>
          <p:nvPr/>
        </p:nvSpPr>
        <p:spPr>
          <a:xfrm>
            <a:off x="54080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10</a:t>
            </a:r>
          </a:p>
        </p:txBody>
      </p:sp>
      <p:sp>
        <p:nvSpPr>
          <p:cNvPr id="146" name="Rectangle 145">
            <a:extLst>
              <a:ext uri="{FF2B5EF4-FFF2-40B4-BE49-F238E27FC236}">
                <a16:creationId xmlns:a16="http://schemas.microsoft.com/office/drawing/2014/main" id="{09B62613-0937-4B3E-70BF-58732FBF6274}"/>
              </a:ext>
            </a:extLst>
          </p:cNvPr>
          <p:cNvSpPr/>
          <p:nvPr/>
        </p:nvSpPr>
        <p:spPr>
          <a:xfrm>
            <a:off x="58054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48" name="Rectangle 147">
            <a:extLst>
              <a:ext uri="{FF2B5EF4-FFF2-40B4-BE49-F238E27FC236}">
                <a16:creationId xmlns:a16="http://schemas.microsoft.com/office/drawing/2014/main" id="{107941F9-AE89-392F-8A30-438A7751539F}"/>
              </a:ext>
            </a:extLst>
          </p:cNvPr>
          <p:cNvSpPr/>
          <p:nvPr/>
        </p:nvSpPr>
        <p:spPr>
          <a:xfrm>
            <a:off x="58049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90C3C566-8BE2-41A5-AD77-CD88591C3AE6}"/>
              </a:ext>
            </a:extLst>
          </p:cNvPr>
          <p:cNvSpPr/>
          <p:nvPr/>
        </p:nvSpPr>
        <p:spPr>
          <a:xfrm>
            <a:off x="64712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50" name="Rectangle 149">
            <a:extLst>
              <a:ext uri="{FF2B5EF4-FFF2-40B4-BE49-F238E27FC236}">
                <a16:creationId xmlns:a16="http://schemas.microsoft.com/office/drawing/2014/main" id="{12413E55-7FD3-D1D5-0F21-A060C5780FF2}"/>
              </a:ext>
            </a:extLst>
          </p:cNvPr>
          <p:cNvSpPr/>
          <p:nvPr/>
        </p:nvSpPr>
        <p:spPr>
          <a:xfrm>
            <a:off x="59311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1" name="Rectangle 150">
            <a:extLst>
              <a:ext uri="{FF2B5EF4-FFF2-40B4-BE49-F238E27FC236}">
                <a16:creationId xmlns:a16="http://schemas.microsoft.com/office/drawing/2014/main" id="{30A2E2FA-D7F5-117D-A4A2-A777B1E433CC}"/>
              </a:ext>
            </a:extLst>
          </p:cNvPr>
          <p:cNvSpPr/>
          <p:nvPr/>
        </p:nvSpPr>
        <p:spPr>
          <a:xfrm>
            <a:off x="59311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2" name="Rectangle 151">
            <a:extLst>
              <a:ext uri="{FF2B5EF4-FFF2-40B4-BE49-F238E27FC236}">
                <a16:creationId xmlns:a16="http://schemas.microsoft.com/office/drawing/2014/main" id="{66F090D7-6EAA-2654-78B2-3D8B4D37B396}"/>
              </a:ext>
            </a:extLst>
          </p:cNvPr>
          <p:cNvSpPr/>
          <p:nvPr/>
        </p:nvSpPr>
        <p:spPr>
          <a:xfrm>
            <a:off x="59311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3" name="Rectangle 152">
            <a:extLst>
              <a:ext uri="{FF2B5EF4-FFF2-40B4-BE49-F238E27FC236}">
                <a16:creationId xmlns:a16="http://schemas.microsoft.com/office/drawing/2014/main" id="{87FDAEBF-FF27-7382-212D-6262AC59F920}"/>
              </a:ext>
            </a:extLst>
          </p:cNvPr>
          <p:cNvSpPr/>
          <p:nvPr/>
        </p:nvSpPr>
        <p:spPr>
          <a:xfrm>
            <a:off x="64709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F8CD6ACF-D06C-6806-80C9-FE04991DD889}"/>
              </a:ext>
            </a:extLst>
          </p:cNvPr>
          <p:cNvSpPr/>
          <p:nvPr/>
        </p:nvSpPr>
        <p:spPr>
          <a:xfrm>
            <a:off x="65128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5" name="Rectangle 154">
            <a:extLst>
              <a:ext uri="{FF2B5EF4-FFF2-40B4-BE49-F238E27FC236}">
                <a16:creationId xmlns:a16="http://schemas.microsoft.com/office/drawing/2014/main" id="{E3A0AD1E-7C58-A683-CF16-51B574B58D55}"/>
              </a:ext>
            </a:extLst>
          </p:cNvPr>
          <p:cNvSpPr/>
          <p:nvPr/>
        </p:nvSpPr>
        <p:spPr>
          <a:xfrm>
            <a:off x="65128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6" name="Rectangle 155">
            <a:extLst>
              <a:ext uri="{FF2B5EF4-FFF2-40B4-BE49-F238E27FC236}">
                <a16:creationId xmlns:a16="http://schemas.microsoft.com/office/drawing/2014/main" id="{9FB61D43-51E2-1FA5-08DB-AABB5FFD64AC}"/>
              </a:ext>
            </a:extLst>
          </p:cNvPr>
          <p:cNvSpPr/>
          <p:nvPr/>
        </p:nvSpPr>
        <p:spPr>
          <a:xfrm>
            <a:off x="65128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7" name="Rectangle 156">
            <a:extLst>
              <a:ext uri="{FF2B5EF4-FFF2-40B4-BE49-F238E27FC236}">
                <a16:creationId xmlns:a16="http://schemas.microsoft.com/office/drawing/2014/main" id="{28BE61A9-B63E-9390-135E-39924033C80D}"/>
              </a:ext>
            </a:extLst>
          </p:cNvPr>
          <p:cNvSpPr/>
          <p:nvPr/>
        </p:nvSpPr>
        <p:spPr>
          <a:xfrm>
            <a:off x="6910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58" name="Rectangle 157">
            <a:extLst>
              <a:ext uri="{FF2B5EF4-FFF2-40B4-BE49-F238E27FC236}">
                <a16:creationId xmlns:a16="http://schemas.microsoft.com/office/drawing/2014/main" id="{AC6422A7-5A0D-6262-CB93-B3B7D8D967CA}"/>
              </a:ext>
            </a:extLst>
          </p:cNvPr>
          <p:cNvSpPr/>
          <p:nvPr/>
        </p:nvSpPr>
        <p:spPr>
          <a:xfrm>
            <a:off x="6909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3DE2BF69-A2E5-79BB-C89B-193B0AE285BE}"/>
              </a:ext>
            </a:extLst>
          </p:cNvPr>
          <p:cNvSpPr/>
          <p:nvPr/>
        </p:nvSpPr>
        <p:spPr>
          <a:xfrm>
            <a:off x="7575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60" name="Rectangle 159">
            <a:extLst>
              <a:ext uri="{FF2B5EF4-FFF2-40B4-BE49-F238E27FC236}">
                <a16:creationId xmlns:a16="http://schemas.microsoft.com/office/drawing/2014/main" id="{841BE1FF-002A-B21D-D7EE-B0693FDD5ACF}"/>
              </a:ext>
            </a:extLst>
          </p:cNvPr>
          <p:cNvSpPr/>
          <p:nvPr/>
        </p:nvSpPr>
        <p:spPr>
          <a:xfrm>
            <a:off x="7035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011</a:t>
            </a:r>
          </a:p>
        </p:txBody>
      </p:sp>
      <p:sp>
        <p:nvSpPr>
          <p:cNvPr id="161" name="Rectangle 160">
            <a:extLst>
              <a:ext uri="{FF2B5EF4-FFF2-40B4-BE49-F238E27FC236}">
                <a16:creationId xmlns:a16="http://schemas.microsoft.com/office/drawing/2014/main" id="{B939AACF-236E-6EF8-64CF-D1AD4407FED0}"/>
              </a:ext>
            </a:extLst>
          </p:cNvPr>
          <p:cNvSpPr/>
          <p:nvPr/>
        </p:nvSpPr>
        <p:spPr>
          <a:xfrm>
            <a:off x="7035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162" name="Rectangle 161">
            <a:extLst>
              <a:ext uri="{FF2B5EF4-FFF2-40B4-BE49-F238E27FC236}">
                <a16:creationId xmlns:a16="http://schemas.microsoft.com/office/drawing/2014/main" id="{8634E999-249E-1937-993C-2261D601CE7B}"/>
              </a:ext>
            </a:extLst>
          </p:cNvPr>
          <p:cNvSpPr/>
          <p:nvPr/>
        </p:nvSpPr>
        <p:spPr>
          <a:xfrm>
            <a:off x="7035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001</a:t>
            </a:r>
          </a:p>
        </p:txBody>
      </p:sp>
      <p:sp>
        <p:nvSpPr>
          <p:cNvPr id="163" name="Rectangle 162">
            <a:extLst>
              <a:ext uri="{FF2B5EF4-FFF2-40B4-BE49-F238E27FC236}">
                <a16:creationId xmlns:a16="http://schemas.microsoft.com/office/drawing/2014/main" id="{4682DC0F-E9EC-512E-B849-50C138AB1E99}"/>
              </a:ext>
            </a:extLst>
          </p:cNvPr>
          <p:cNvSpPr/>
          <p:nvPr/>
        </p:nvSpPr>
        <p:spPr>
          <a:xfrm>
            <a:off x="7575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77AC5F83-292C-5657-0C3A-D5EB5B35BB3D}"/>
              </a:ext>
            </a:extLst>
          </p:cNvPr>
          <p:cNvSpPr/>
          <p:nvPr/>
        </p:nvSpPr>
        <p:spPr>
          <a:xfrm>
            <a:off x="7617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49</a:t>
            </a:r>
          </a:p>
        </p:txBody>
      </p:sp>
      <p:sp>
        <p:nvSpPr>
          <p:cNvPr id="165" name="Rectangle 164">
            <a:extLst>
              <a:ext uri="{FF2B5EF4-FFF2-40B4-BE49-F238E27FC236}">
                <a16:creationId xmlns:a16="http://schemas.microsoft.com/office/drawing/2014/main" id="{D8D86C32-5C4D-0784-9E30-6453FD10B6EE}"/>
              </a:ext>
            </a:extLst>
          </p:cNvPr>
          <p:cNvSpPr/>
          <p:nvPr/>
        </p:nvSpPr>
        <p:spPr>
          <a:xfrm>
            <a:off x="7617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20</a:t>
            </a:r>
          </a:p>
        </p:txBody>
      </p:sp>
      <p:sp>
        <p:nvSpPr>
          <p:cNvPr id="166" name="Rectangle 165">
            <a:extLst>
              <a:ext uri="{FF2B5EF4-FFF2-40B4-BE49-F238E27FC236}">
                <a16:creationId xmlns:a16="http://schemas.microsoft.com/office/drawing/2014/main" id="{17F00CCF-1AD3-C66B-A56D-058120717CAB}"/>
              </a:ext>
            </a:extLst>
          </p:cNvPr>
          <p:cNvSpPr/>
          <p:nvPr/>
        </p:nvSpPr>
        <p:spPr>
          <a:xfrm>
            <a:off x="7617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5" name="TextBox 4">
            <a:extLst>
              <a:ext uri="{FF2B5EF4-FFF2-40B4-BE49-F238E27FC236}">
                <a16:creationId xmlns:a16="http://schemas.microsoft.com/office/drawing/2014/main" id="{C171C37B-7F47-2F7D-3392-05EFA9F24149}"/>
              </a:ext>
            </a:extLst>
          </p:cNvPr>
          <p:cNvSpPr txBox="1"/>
          <p:nvPr/>
        </p:nvSpPr>
        <p:spPr>
          <a:xfrm>
            <a:off x="621475" y="1511508"/>
            <a:ext cx="1430261" cy="2031325"/>
          </a:xfrm>
          <a:prstGeom prst="rect">
            <a:avLst/>
          </a:prstGeom>
          <a:noFill/>
        </p:spPr>
        <p:txBody>
          <a:bodyPr wrap="square" rtlCol="0">
            <a:spAutoFit/>
          </a:bodyPr>
          <a:lstStyle/>
          <a:p>
            <a:r>
              <a:rPr lang="en-US" dirty="0"/>
              <a:t>[101], [010]</a:t>
            </a:r>
          </a:p>
          <a:p>
            <a:r>
              <a:rPr lang="en-US" dirty="0"/>
              <a:t>[010], [101]</a:t>
            </a:r>
          </a:p>
          <a:p>
            <a:r>
              <a:rPr lang="en-US" dirty="0"/>
              <a:t>[101], [010]</a:t>
            </a:r>
          </a:p>
          <a:p>
            <a:r>
              <a:rPr lang="en-US" dirty="0"/>
              <a:t>[010], [101]</a:t>
            </a:r>
          </a:p>
          <a:p>
            <a:r>
              <a:rPr lang="en-US" dirty="0"/>
              <a:t>[101], [010]</a:t>
            </a:r>
          </a:p>
          <a:p>
            <a:r>
              <a:rPr lang="en-US" dirty="0"/>
              <a:t>[010], [101]</a:t>
            </a:r>
          </a:p>
          <a:p>
            <a:r>
              <a:rPr lang="en-US" dirty="0"/>
              <a:t>[101], [010]</a:t>
            </a:r>
          </a:p>
          <a:p>
            <a:endParaRPr lang="en-US" dirty="0"/>
          </a:p>
          <a:p>
            <a:endParaRPr lang="en-US" dirty="0"/>
          </a:p>
        </p:txBody>
      </p:sp>
      <p:sp>
        <p:nvSpPr>
          <p:cNvPr id="14" name="Multiplication Sign 13">
            <a:extLst>
              <a:ext uri="{FF2B5EF4-FFF2-40B4-BE49-F238E27FC236}">
                <a16:creationId xmlns:a16="http://schemas.microsoft.com/office/drawing/2014/main" id="{38A4AC3D-002D-DD39-B151-1090B51AB280}"/>
              </a:ext>
            </a:extLst>
          </p:cNvPr>
          <p:cNvSpPr/>
          <p:nvPr/>
        </p:nvSpPr>
        <p:spPr>
          <a:xfrm>
            <a:off x="1683720" y="1551095"/>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45434BDF-D493-F21B-F93E-0ED166F5E428}"/>
              </a:ext>
            </a:extLst>
          </p:cNvPr>
          <p:cNvSpPr/>
          <p:nvPr/>
        </p:nvSpPr>
        <p:spPr>
          <a:xfrm>
            <a:off x="1683246" y="1990251"/>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9C92E0AE-471A-30F8-3156-B90080D01633}"/>
              </a:ext>
            </a:extLst>
          </p:cNvPr>
          <p:cNvSpPr/>
          <p:nvPr/>
        </p:nvSpPr>
        <p:spPr>
          <a:xfrm>
            <a:off x="1682770" y="2420545"/>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00EF9C3-7597-87C5-6B38-F93C204C5B64}"/>
              </a:ext>
            </a:extLst>
          </p:cNvPr>
          <p:cNvSpPr/>
          <p:nvPr/>
        </p:nvSpPr>
        <p:spPr>
          <a:xfrm>
            <a:off x="1682770" y="2850839"/>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9EAD3A-0A23-57D9-8FDB-761F4AF7FF09}"/>
              </a:ext>
            </a:extLst>
          </p:cNvPr>
          <p:cNvSpPr/>
          <p:nvPr/>
        </p:nvSpPr>
        <p:spPr>
          <a:xfrm>
            <a:off x="6910175" y="2906265"/>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29" name="Rectangle 28">
            <a:extLst>
              <a:ext uri="{FF2B5EF4-FFF2-40B4-BE49-F238E27FC236}">
                <a16:creationId xmlns:a16="http://schemas.microsoft.com/office/drawing/2014/main" id="{F43AAC95-56B6-01DC-2188-B3F4BA281B17}"/>
              </a:ext>
            </a:extLst>
          </p:cNvPr>
          <p:cNvSpPr/>
          <p:nvPr/>
        </p:nvSpPr>
        <p:spPr>
          <a:xfrm>
            <a:off x="6909699" y="3323834"/>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9B88643-D8F4-9262-A57D-B9FCE289E242}"/>
              </a:ext>
            </a:extLst>
          </p:cNvPr>
          <p:cNvSpPr/>
          <p:nvPr/>
        </p:nvSpPr>
        <p:spPr>
          <a:xfrm>
            <a:off x="7575959" y="2906265"/>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31" name="Rectangle 30">
            <a:extLst>
              <a:ext uri="{FF2B5EF4-FFF2-40B4-BE49-F238E27FC236}">
                <a16:creationId xmlns:a16="http://schemas.microsoft.com/office/drawing/2014/main" id="{D6E6A121-B21A-AF15-75CC-F28A655DAD57}"/>
              </a:ext>
            </a:extLst>
          </p:cNvPr>
          <p:cNvSpPr/>
          <p:nvPr/>
        </p:nvSpPr>
        <p:spPr>
          <a:xfrm>
            <a:off x="7035885" y="34253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011</a:t>
            </a:r>
          </a:p>
        </p:txBody>
      </p:sp>
      <p:sp>
        <p:nvSpPr>
          <p:cNvPr id="32" name="Rectangle 31">
            <a:extLst>
              <a:ext uri="{FF2B5EF4-FFF2-40B4-BE49-F238E27FC236}">
                <a16:creationId xmlns:a16="http://schemas.microsoft.com/office/drawing/2014/main" id="{296013A3-8A36-E8C9-2345-BD1652F7690D}"/>
              </a:ext>
            </a:extLst>
          </p:cNvPr>
          <p:cNvSpPr/>
          <p:nvPr/>
        </p:nvSpPr>
        <p:spPr>
          <a:xfrm>
            <a:off x="7035885" y="3810372"/>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33" name="Rectangle 32">
            <a:extLst>
              <a:ext uri="{FF2B5EF4-FFF2-40B4-BE49-F238E27FC236}">
                <a16:creationId xmlns:a16="http://schemas.microsoft.com/office/drawing/2014/main" id="{8FEE952B-7EAB-1E3A-91B1-13D1BD1274CE}"/>
              </a:ext>
            </a:extLst>
          </p:cNvPr>
          <p:cNvSpPr/>
          <p:nvPr/>
        </p:nvSpPr>
        <p:spPr>
          <a:xfrm>
            <a:off x="7035885" y="418998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34" name="Rectangle 33">
            <a:extLst>
              <a:ext uri="{FF2B5EF4-FFF2-40B4-BE49-F238E27FC236}">
                <a16:creationId xmlns:a16="http://schemas.microsoft.com/office/drawing/2014/main" id="{DD226B84-3427-F884-2096-A2F1CC3A83A4}"/>
              </a:ext>
            </a:extLst>
          </p:cNvPr>
          <p:cNvSpPr/>
          <p:nvPr/>
        </p:nvSpPr>
        <p:spPr>
          <a:xfrm>
            <a:off x="7575722" y="3323834"/>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DD18DBC-1221-5BF8-067B-BDA09540D875}"/>
              </a:ext>
            </a:extLst>
          </p:cNvPr>
          <p:cNvSpPr/>
          <p:nvPr/>
        </p:nvSpPr>
        <p:spPr>
          <a:xfrm>
            <a:off x="7617553" y="34253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49</a:t>
            </a:r>
          </a:p>
        </p:txBody>
      </p:sp>
      <p:sp>
        <p:nvSpPr>
          <p:cNvPr id="36" name="Rectangle 35">
            <a:extLst>
              <a:ext uri="{FF2B5EF4-FFF2-40B4-BE49-F238E27FC236}">
                <a16:creationId xmlns:a16="http://schemas.microsoft.com/office/drawing/2014/main" id="{19776EA0-F6AA-CF7A-604B-5F028A6E91A5}"/>
              </a:ext>
            </a:extLst>
          </p:cNvPr>
          <p:cNvSpPr/>
          <p:nvPr/>
        </p:nvSpPr>
        <p:spPr>
          <a:xfrm>
            <a:off x="7617553" y="3810372"/>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20</a:t>
            </a:r>
          </a:p>
        </p:txBody>
      </p:sp>
      <p:sp>
        <p:nvSpPr>
          <p:cNvPr id="37" name="Rectangle 36">
            <a:extLst>
              <a:ext uri="{FF2B5EF4-FFF2-40B4-BE49-F238E27FC236}">
                <a16:creationId xmlns:a16="http://schemas.microsoft.com/office/drawing/2014/main" id="{61CF457D-FD99-AE1F-0F06-C39B2DDE27B1}"/>
              </a:ext>
            </a:extLst>
          </p:cNvPr>
          <p:cNvSpPr/>
          <p:nvPr/>
        </p:nvSpPr>
        <p:spPr>
          <a:xfrm>
            <a:off x="7617553" y="418998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26" name="Rectangle 25">
            <a:extLst>
              <a:ext uri="{FF2B5EF4-FFF2-40B4-BE49-F238E27FC236}">
                <a16:creationId xmlns:a16="http://schemas.microsoft.com/office/drawing/2014/main" id="{FBF9C1B9-03EE-9284-15E1-8DACEAE7149B}"/>
              </a:ext>
            </a:extLst>
          </p:cNvPr>
          <p:cNvSpPr/>
          <p:nvPr/>
        </p:nvSpPr>
        <p:spPr>
          <a:xfrm>
            <a:off x="7035885" y="4189466"/>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27" name="Rectangle 26">
            <a:extLst>
              <a:ext uri="{FF2B5EF4-FFF2-40B4-BE49-F238E27FC236}">
                <a16:creationId xmlns:a16="http://schemas.microsoft.com/office/drawing/2014/main" id="{0B7B8029-94EB-BC60-326E-E59E14F3F75A}"/>
              </a:ext>
            </a:extLst>
          </p:cNvPr>
          <p:cNvSpPr/>
          <p:nvPr/>
        </p:nvSpPr>
        <p:spPr>
          <a:xfrm>
            <a:off x="7617553" y="4189466"/>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cxnSp>
        <p:nvCxnSpPr>
          <p:cNvPr id="4" name="Connector: Curved 3">
            <a:extLst>
              <a:ext uri="{FF2B5EF4-FFF2-40B4-BE49-F238E27FC236}">
                <a16:creationId xmlns:a16="http://schemas.microsoft.com/office/drawing/2014/main" id="{DAA9DD47-9E7A-993B-D02D-3258E385DB67}"/>
              </a:ext>
            </a:extLst>
          </p:cNvPr>
          <p:cNvCxnSpPr>
            <a:cxnSpLocks/>
            <a:endCxn id="29" idx="1"/>
          </p:cNvCxnSpPr>
          <p:nvPr/>
        </p:nvCxnSpPr>
        <p:spPr>
          <a:xfrm>
            <a:off x="1147861" y="3134820"/>
            <a:ext cx="5761838" cy="814073"/>
          </a:xfrm>
          <a:prstGeom prst="curvedConnector3">
            <a:avLst>
              <a:gd name="adj1" fmla="val -3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35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57"/>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58"/>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159"/>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160"/>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61"/>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162"/>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163"/>
                                        </p:tgtEl>
                                        <p:attrNameLst>
                                          <p:attrName>ppt_x</p:attrName>
                                          <p:attrName>ppt_y</p:attrName>
                                        </p:attrNameLst>
                                      </p:cBhvr>
                                    </p:animMotion>
                                  </p:childTnLst>
                                </p:cTn>
                              </p:par>
                              <p:par>
                                <p:cTn id="19" presetID="42" presetClass="path" presetSubtype="0" accel="50000" decel="50000" fill="hold" grpId="0" nodeType="withEffect">
                                  <p:stCondLst>
                                    <p:cond delay="0"/>
                                  </p:stCondLst>
                                  <p:iterate type="lt">
                                    <p:tmPct val="0"/>
                                  </p:iterate>
                                  <p:childTnLst>
                                    <p:animMotion origin="layout" path="M 0 0 L 0 0.25 E" pathEditMode="relative" ptsTypes="">
                                      <p:cBhvr>
                                        <p:cTn id="20" dur="2000" fill="hold"/>
                                        <p:tgtEl>
                                          <p:spTgt spid="164"/>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165"/>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5.55556E-7 -2.59259E-6 L -5.55556E-7 0.25 " pathEditMode="relative" rAng="0" ptsTypes="AA">
                                      <p:cBhvr>
                                        <p:cTn id="24" dur="2000" fill="hold"/>
                                        <p:tgtEl>
                                          <p:spTgt spid="166"/>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ppt_x"/>
                                          </p:val>
                                        </p:tav>
                                        <p:tav tm="100000">
                                          <p:val>
                                            <p:strVal val="#ppt_x"/>
                                          </p:val>
                                        </p:tav>
                                      </p:tavLst>
                                    </p:anim>
                                    <p:anim calcmode="lin" valueType="num">
                                      <p:cBhvr additive="base">
                                        <p:cTn id="3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5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58"/>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5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6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6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63"/>
                                        </p:tgtEl>
                                        <p:attrNameLst>
                                          <p:attrName>style.visibility</p:attrName>
                                        </p:attrNameLst>
                                      </p:cBhvr>
                                      <p:to>
                                        <p:strVal val="hidden"/>
                                      </p:to>
                                    </p:set>
                                  </p:childTnLst>
                                </p:cTn>
                              </p:par>
                              <p:par>
                                <p:cTn id="56" presetID="1" presetClass="exit" presetSubtype="0" fill="hold" grpId="1" nodeType="withEffect">
                                  <p:stCondLst>
                                    <p:cond delay="0"/>
                                  </p:stCondLst>
                                  <p:iterate type="lt">
                                    <p:tmAbs val="0"/>
                                  </p:iterate>
                                  <p:childTnLst>
                                    <p:set>
                                      <p:cBhvr>
                                        <p:cTn id="57" dur="1" fill="hold">
                                          <p:stCondLst>
                                            <p:cond delay="0"/>
                                          </p:stCondLst>
                                        </p:cTn>
                                        <p:tgtEl>
                                          <p:spTgt spid="16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6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66"/>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childTnLst>
                                </p:cTn>
                              </p:par>
                              <p:par>
                                <p:cTn id="82" presetID="1" presetClass="exit" presetSubtype="0" fill="hold" grpId="1" nodeType="withEffect">
                                  <p:stCondLst>
                                    <p:cond delay="0"/>
                                  </p:stCondLst>
                                  <p:childTnLst>
                                    <p:set>
                                      <p:cBhvr>
                                        <p:cTn id="83" dur="1" fill="hold">
                                          <p:stCondLst>
                                            <p:cond delay="0"/>
                                          </p:stCondLst>
                                        </p:cTn>
                                        <p:tgtEl>
                                          <p:spTgt spid="2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2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childTnLst>
                          </p:cTn>
                        </p:par>
                        <p:par>
                          <p:cTn id="89" fill="hold">
                            <p:stCondLst>
                              <p:cond delay="500"/>
                            </p:stCondLst>
                            <p:childTnLst>
                              <p:par>
                                <p:cTn id="90" presetID="64" presetClass="path" presetSubtype="0" accel="50000" decel="50000" fill="hold" grpId="1" nodeType="afterEffect">
                                  <p:stCondLst>
                                    <p:cond delay="0"/>
                                  </p:stCondLst>
                                  <p:childTnLst>
                                    <p:animMotion origin="layout" path="M 0 0 L 0 -0.25 E" pathEditMode="relative" ptsTypes="">
                                      <p:cBhvr>
                                        <p:cTn id="91" dur="2000" fill="hold"/>
                                        <p:tgtEl>
                                          <p:spTgt spid="28"/>
                                        </p:tgtEl>
                                        <p:attrNameLst>
                                          <p:attrName>ppt_x</p:attrName>
                                          <p:attrName>ppt_y</p:attrName>
                                        </p:attrNameLst>
                                      </p:cBhvr>
                                    </p:animMotion>
                                  </p:childTnLst>
                                </p:cTn>
                              </p:par>
                              <p:par>
                                <p:cTn id="92" presetID="64" presetClass="path" presetSubtype="0" accel="50000" decel="50000" fill="hold" grpId="1" nodeType="withEffect">
                                  <p:stCondLst>
                                    <p:cond delay="0"/>
                                  </p:stCondLst>
                                  <p:childTnLst>
                                    <p:animMotion origin="layout" path="M 0 0 L 0 -0.25 E" pathEditMode="relative" ptsTypes="">
                                      <p:cBhvr>
                                        <p:cTn id="93" dur="2000" fill="hold"/>
                                        <p:tgtEl>
                                          <p:spTgt spid="29"/>
                                        </p:tgtEl>
                                        <p:attrNameLst>
                                          <p:attrName>ppt_x</p:attrName>
                                          <p:attrName>ppt_y</p:attrName>
                                        </p:attrNameLst>
                                      </p:cBhvr>
                                    </p:animMotion>
                                  </p:childTnLst>
                                </p:cTn>
                              </p:par>
                              <p:par>
                                <p:cTn id="94" presetID="64" presetClass="path" presetSubtype="0" accel="50000" decel="50000" fill="hold" grpId="1" nodeType="withEffect">
                                  <p:stCondLst>
                                    <p:cond delay="0"/>
                                  </p:stCondLst>
                                  <p:childTnLst>
                                    <p:animMotion origin="layout" path="M 0 0 L 0 -0.25 E" pathEditMode="relative" ptsTypes="">
                                      <p:cBhvr>
                                        <p:cTn id="95" dur="2000" fill="hold"/>
                                        <p:tgtEl>
                                          <p:spTgt spid="30"/>
                                        </p:tgtEl>
                                        <p:attrNameLst>
                                          <p:attrName>ppt_x</p:attrName>
                                          <p:attrName>ppt_y</p:attrName>
                                        </p:attrNameLst>
                                      </p:cBhvr>
                                    </p:animMotion>
                                  </p:childTnLst>
                                </p:cTn>
                              </p:par>
                              <p:par>
                                <p:cTn id="96" presetID="64" presetClass="path" presetSubtype="0" accel="50000" decel="50000" fill="hold" grpId="1" nodeType="withEffect">
                                  <p:stCondLst>
                                    <p:cond delay="0"/>
                                  </p:stCondLst>
                                  <p:childTnLst>
                                    <p:animMotion origin="layout" path="M 0 0 L 0 -0.25 E" pathEditMode="relative" ptsTypes="">
                                      <p:cBhvr>
                                        <p:cTn id="97" dur="2000" fill="hold"/>
                                        <p:tgtEl>
                                          <p:spTgt spid="31"/>
                                        </p:tgtEl>
                                        <p:attrNameLst>
                                          <p:attrName>ppt_x</p:attrName>
                                          <p:attrName>ppt_y</p:attrName>
                                        </p:attrNameLst>
                                      </p:cBhvr>
                                    </p:animMotion>
                                  </p:childTnLst>
                                </p:cTn>
                              </p:par>
                              <p:par>
                                <p:cTn id="98" presetID="64" presetClass="path" presetSubtype="0" accel="50000" decel="50000" fill="hold" grpId="1" nodeType="withEffect">
                                  <p:stCondLst>
                                    <p:cond delay="0"/>
                                  </p:stCondLst>
                                  <p:childTnLst>
                                    <p:animMotion origin="layout" path="M 0 0 L 0 -0.25 E" pathEditMode="relative" ptsTypes="">
                                      <p:cBhvr>
                                        <p:cTn id="99" dur="2000" fill="hold"/>
                                        <p:tgtEl>
                                          <p:spTgt spid="32"/>
                                        </p:tgtEl>
                                        <p:attrNameLst>
                                          <p:attrName>ppt_x</p:attrName>
                                          <p:attrName>ppt_y</p:attrName>
                                        </p:attrNameLst>
                                      </p:cBhvr>
                                    </p:animMotion>
                                  </p:childTnLst>
                                </p:cTn>
                              </p:par>
                              <p:par>
                                <p:cTn id="100" presetID="64" presetClass="path" presetSubtype="0" accel="50000" decel="50000" fill="hold" grpId="1" nodeType="withEffect">
                                  <p:stCondLst>
                                    <p:cond delay="0"/>
                                  </p:stCondLst>
                                  <p:childTnLst>
                                    <p:animMotion origin="layout" path="M 0 0 L 0 -0.25 E" pathEditMode="relative" ptsTypes="">
                                      <p:cBhvr>
                                        <p:cTn id="101" dur="2000" fill="hold"/>
                                        <p:tgtEl>
                                          <p:spTgt spid="33"/>
                                        </p:tgtEl>
                                        <p:attrNameLst>
                                          <p:attrName>ppt_x</p:attrName>
                                          <p:attrName>ppt_y</p:attrName>
                                        </p:attrNameLst>
                                      </p:cBhvr>
                                    </p:animMotion>
                                  </p:childTnLst>
                                </p:cTn>
                              </p:par>
                              <p:par>
                                <p:cTn id="102" presetID="64" presetClass="path" presetSubtype="0" accel="50000" decel="50000" fill="hold" grpId="1" nodeType="withEffect">
                                  <p:stCondLst>
                                    <p:cond delay="0"/>
                                  </p:stCondLst>
                                  <p:childTnLst>
                                    <p:animMotion origin="layout" path="M 0 0 L 0 -0.25 E" pathEditMode="relative" ptsTypes="">
                                      <p:cBhvr>
                                        <p:cTn id="103" dur="2000" fill="hold"/>
                                        <p:tgtEl>
                                          <p:spTgt spid="34"/>
                                        </p:tgtEl>
                                        <p:attrNameLst>
                                          <p:attrName>ppt_x</p:attrName>
                                          <p:attrName>ppt_y</p:attrName>
                                        </p:attrNameLst>
                                      </p:cBhvr>
                                    </p:animMotion>
                                  </p:childTnLst>
                                </p:cTn>
                              </p:par>
                              <p:par>
                                <p:cTn id="104" presetID="64" presetClass="path" presetSubtype="0" accel="50000" decel="50000" fill="hold" grpId="1" nodeType="withEffect">
                                  <p:stCondLst>
                                    <p:cond delay="0"/>
                                  </p:stCondLst>
                                  <p:childTnLst>
                                    <p:animMotion origin="layout" path="M 0 0 L 0 -0.25 E" pathEditMode="relative" ptsTypes="">
                                      <p:cBhvr>
                                        <p:cTn id="105" dur="2000" fill="hold"/>
                                        <p:tgtEl>
                                          <p:spTgt spid="35"/>
                                        </p:tgtEl>
                                        <p:attrNameLst>
                                          <p:attrName>ppt_x</p:attrName>
                                          <p:attrName>ppt_y</p:attrName>
                                        </p:attrNameLst>
                                      </p:cBhvr>
                                    </p:animMotion>
                                  </p:childTnLst>
                                </p:cTn>
                              </p:par>
                              <p:par>
                                <p:cTn id="106" presetID="64" presetClass="path" presetSubtype="0" accel="50000" decel="50000" fill="hold" grpId="1" nodeType="withEffect">
                                  <p:stCondLst>
                                    <p:cond delay="0"/>
                                  </p:stCondLst>
                                  <p:childTnLst>
                                    <p:animMotion origin="layout" path="M 0 0 L 0 -0.25 E" pathEditMode="relative" ptsTypes="">
                                      <p:cBhvr>
                                        <p:cTn id="107" dur="2000" fill="hold"/>
                                        <p:tgtEl>
                                          <p:spTgt spid="36"/>
                                        </p:tgtEl>
                                        <p:attrNameLst>
                                          <p:attrName>ppt_x</p:attrName>
                                          <p:attrName>ppt_y</p:attrName>
                                        </p:attrNameLst>
                                      </p:cBhvr>
                                    </p:animMotion>
                                  </p:childTnLst>
                                </p:cTn>
                              </p:par>
                              <p:par>
                                <p:cTn id="108" presetID="64" presetClass="path" presetSubtype="0" accel="50000" decel="50000" fill="hold" grpId="1" nodeType="withEffect">
                                  <p:stCondLst>
                                    <p:cond delay="0"/>
                                  </p:stCondLst>
                                  <p:childTnLst>
                                    <p:animMotion origin="layout" path="M 0 0 L 0 -0.25 E" pathEditMode="relative" ptsTypes="">
                                      <p:cBhvr>
                                        <p:cTn id="109" dur="2000" fill="hold"/>
                                        <p:tgtEl>
                                          <p:spTgt spid="37"/>
                                        </p:tgtEl>
                                        <p:attrNameLst>
                                          <p:attrName>ppt_x</p:attrName>
                                          <p:attrName>ppt_y</p:attrName>
                                        </p:attrNameLst>
                                      </p:cBhvr>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fade">
                                      <p:cBhvr>
                                        <p:cTn id="114" dur="500"/>
                                        <p:tgtEl>
                                          <p:spTgt spid="1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4" grpId="0" animBg="1"/>
      <p:bldP spid="21" grpId="0" animBg="1"/>
      <p:bldP spid="23" grpId="0" animBg="1"/>
      <p:bldP spid="25"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26" grpId="0" animBg="1"/>
      <p:bldP spid="26" grpId="1" animBg="1"/>
      <p:bldP spid="27" grpId="0" animBg="1"/>
      <p:bldP spid="2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a:extLst>
            <a:ext uri="{FF2B5EF4-FFF2-40B4-BE49-F238E27FC236}">
              <a16:creationId xmlns:a16="http://schemas.microsoft.com/office/drawing/2014/main" id="{2946EE13-3030-9AC9-141D-22155A71F459}"/>
            </a:ext>
          </a:extLst>
        </p:cNvPr>
        <p:cNvGrpSpPr/>
        <p:nvPr/>
      </p:nvGrpSpPr>
      <p:grpSpPr>
        <a:xfrm>
          <a:off x="0" y="0"/>
          <a:ext cx="0" cy="0"/>
          <a:chOff x="0" y="0"/>
          <a:chExt cx="0" cy="0"/>
        </a:xfrm>
      </p:grpSpPr>
      <p:sp>
        <p:nvSpPr>
          <p:cNvPr id="147" name="Google Shape;147;p29">
            <a:extLst>
              <a:ext uri="{FF2B5EF4-FFF2-40B4-BE49-F238E27FC236}">
                <a16:creationId xmlns:a16="http://schemas.microsoft.com/office/drawing/2014/main" id="{4606CBF6-FCCF-1F2F-00A1-AC9F75B0DADF}"/>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Learning</a:t>
            </a:r>
            <a:endParaRPr dirty="0"/>
          </a:p>
        </p:txBody>
      </p:sp>
      <p:sp>
        <p:nvSpPr>
          <p:cNvPr id="2" name="Rectangle 1">
            <a:extLst>
              <a:ext uri="{FF2B5EF4-FFF2-40B4-BE49-F238E27FC236}">
                <a16:creationId xmlns:a16="http://schemas.microsoft.com/office/drawing/2014/main" id="{996AA76F-D120-83BD-B323-140B365960B6}"/>
              </a:ext>
            </a:extLst>
          </p:cNvPr>
          <p:cNvSpPr/>
          <p:nvPr/>
        </p:nvSpPr>
        <p:spPr>
          <a:xfrm>
            <a:off x="2490700"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000</a:t>
            </a:r>
          </a:p>
        </p:txBody>
      </p:sp>
      <p:sp>
        <p:nvSpPr>
          <p:cNvPr id="3" name="Rectangle 2">
            <a:extLst>
              <a:ext uri="{FF2B5EF4-FFF2-40B4-BE49-F238E27FC236}">
                <a16:creationId xmlns:a16="http://schemas.microsoft.com/office/drawing/2014/main" id="{54C4A824-9BA8-9DD0-4AFC-42EF40965772}"/>
              </a:ext>
            </a:extLst>
          </p:cNvPr>
          <p:cNvSpPr/>
          <p:nvPr/>
        </p:nvSpPr>
        <p:spPr>
          <a:xfrm>
            <a:off x="3595687"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2" name="Rectangle 41">
            <a:extLst>
              <a:ext uri="{FF2B5EF4-FFF2-40B4-BE49-F238E27FC236}">
                <a16:creationId xmlns:a16="http://schemas.microsoft.com/office/drawing/2014/main" id="{7D8B6CE6-B6C0-8BD5-75A3-C9E93227F640}"/>
              </a:ext>
            </a:extLst>
          </p:cNvPr>
          <p:cNvSpPr/>
          <p:nvPr/>
        </p:nvSpPr>
        <p:spPr>
          <a:xfrm>
            <a:off x="4700674"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010</a:t>
            </a:r>
          </a:p>
        </p:txBody>
      </p:sp>
      <p:sp>
        <p:nvSpPr>
          <p:cNvPr id="44" name="Rectangle 43">
            <a:extLst>
              <a:ext uri="{FF2B5EF4-FFF2-40B4-BE49-F238E27FC236}">
                <a16:creationId xmlns:a16="http://schemas.microsoft.com/office/drawing/2014/main" id="{E1906427-2FF8-509A-B34C-2898F70D6305}"/>
              </a:ext>
            </a:extLst>
          </p:cNvPr>
          <p:cNvSpPr/>
          <p:nvPr/>
        </p:nvSpPr>
        <p:spPr>
          <a:xfrm>
            <a:off x="5805661" y="1161975"/>
            <a:ext cx="1104987"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a:t>
            </a:r>
          </a:p>
        </p:txBody>
      </p:sp>
      <p:sp>
        <p:nvSpPr>
          <p:cNvPr id="45" name="Rectangle 44">
            <a:extLst>
              <a:ext uri="{FF2B5EF4-FFF2-40B4-BE49-F238E27FC236}">
                <a16:creationId xmlns:a16="http://schemas.microsoft.com/office/drawing/2014/main" id="{D7D08FD7-59EA-3901-C60B-59AE93AC9281}"/>
              </a:ext>
            </a:extLst>
          </p:cNvPr>
          <p:cNvSpPr/>
          <p:nvPr/>
        </p:nvSpPr>
        <p:spPr>
          <a:xfrm>
            <a:off x="6910648" y="1161975"/>
            <a:ext cx="1104987"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Pattern 101</a:t>
            </a:r>
          </a:p>
        </p:txBody>
      </p:sp>
      <p:sp>
        <p:nvSpPr>
          <p:cNvPr id="46" name="Rectangle 45">
            <a:extLst>
              <a:ext uri="{FF2B5EF4-FFF2-40B4-BE49-F238E27FC236}">
                <a16:creationId xmlns:a16="http://schemas.microsoft.com/office/drawing/2014/main" id="{C7C4330C-061C-87EA-D3B7-6A392B503DAF}"/>
              </a:ext>
            </a:extLst>
          </p:cNvPr>
          <p:cNvSpPr/>
          <p:nvPr/>
        </p:nvSpPr>
        <p:spPr>
          <a:xfrm>
            <a:off x="2491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47" name="Rectangle 46">
            <a:extLst>
              <a:ext uri="{FF2B5EF4-FFF2-40B4-BE49-F238E27FC236}">
                <a16:creationId xmlns:a16="http://schemas.microsoft.com/office/drawing/2014/main" id="{BB797366-8819-0B18-F948-E3B9550536FE}"/>
              </a:ext>
            </a:extLst>
          </p:cNvPr>
          <p:cNvSpPr/>
          <p:nvPr/>
        </p:nvSpPr>
        <p:spPr>
          <a:xfrm>
            <a:off x="2490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23C738A-B16E-CB36-1357-7F4FD00CCC6A}"/>
              </a:ext>
            </a:extLst>
          </p:cNvPr>
          <p:cNvSpPr/>
          <p:nvPr/>
        </p:nvSpPr>
        <p:spPr>
          <a:xfrm>
            <a:off x="3156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49" name="Rectangle 48">
            <a:extLst>
              <a:ext uri="{FF2B5EF4-FFF2-40B4-BE49-F238E27FC236}">
                <a16:creationId xmlns:a16="http://schemas.microsoft.com/office/drawing/2014/main" id="{0A56DE30-C023-C3B4-0B89-EC8977DB3326}"/>
              </a:ext>
            </a:extLst>
          </p:cNvPr>
          <p:cNvSpPr/>
          <p:nvPr/>
        </p:nvSpPr>
        <p:spPr>
          <a:xfrm>
            <a:off x="2616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51" name="Rectangle 50">
            <a:extLst>
              <a:ext uri="{FF2B5EF4-FFF2-40B4-BE49-F238E27FC236}">
                <a16:creationId xmlns:a16="http://schemas.microsoft.com/office/drawing/2014/main" id="{BD92684A-FE40-FC0E-00DD-519A33EE0D42}"/>
              </a:ext>
            </a:extLst>
          </p:cNvPr>
          <p:cNvSpPr/>
          <p:nvPr/>
        </p:nvSpPr>
        <p:spPr>
          <a:xfrm>
            <a:off x="2616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52" name="Rectangle 51">
            <a:extLst>
              <a:ext uri="{FF2B5EF4-FFF2-40B4-BE49-F238E27FC236}">
                <a16:creationId xmlns:a16="http://schemas.microsoft.com/office/drawing/2014/main" id="{12B63EBE-5FD2-8162-AAF1-2FF7ED863950}"/>
              </a:ext>
            </a:extLst>
          </p:cNvPr>
          <p:cNvSpPr/>
          <p:nvPr/>
        </p:nvSpPr>
        <p:spPr>
          <a:xfrm>
            <a:off x="2616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53" name="Rectangle 52">
            <a:extLst>
              <a:ext uri="{FF2B5EF4-FFF2-40B4-BE49-F238E27FC236}">
                <a16:creationId xmlns:a16="http://schemas.microsoft.com/office/drawing/2014/main" id="{95F5625E-B201-C0BE-E1C7-50E0FD74849D}"/>
              </a:ext>
            </a:extLst>
          </p:cNvPr>
          <p:cNvSpPr/>
          <p:nvPr/>
        </p:nvSpPr>
        <p:spPr>
          <a:xfrm>
            <a:off x="3156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A7CD9259-DF03-2E9A-0691-BCD00E098DD0}"/>
              </a:ext>
            </a:extLst>
          </p:cNvPr>
          <p:cNvSpPr/>
          <p:nvPr/>
        </p:nvSpPr>
        <p:spPr>
          <a:xfrm>
            <a:off x="3198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86</a:t>
            </a:r>
          </a:p>
        </p:txBody>
      </p:sp>
      <p:sp>
        <p:nvSpPr>
          <p:cNvPr id="57" name="Rectangle 56">
            <a:extLst>
              <a:ext uri="{FF2B5EF4-FFF2-40B4-BE49-F238E27FC236}">
                <a16:creationId xmlns:a16="http://schemas.microsoft.com/office/drawing/2014/main" id="{ECFEADF1-B5E6-DC1E-759A-1CB23D4AC67B}"/>
              </a:ext>
            </a:extLst>
          </p:cNvPr>
          <p:cNvSpPr/>
          <p:nvPr/>
        </p:nvSpPr>
        <p:spPr>
          <a:xfrm>
            <a:off x="3198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43</a:t>
            </a:r>
          </a:p>
        </p:txBody>
      </p:sp>
      <p:sp>
        <p:nvSpPr>
          <p:cNvPr id="58" name="Rectangle 57">
            <a:extLst>
              <a:ext uri="{FF2B5EF4-FFF2-40B4-BE49-F238E27FC236}">
                <a16:creationId xmlns:a16="http://schemas.microsoft.com/office/drawing/2014/main" id="{7EF66B7E-2EDD-EBD6-FD84-A42A767B5EB6}"/>
              </a:ext>
            </a:extLst>
          </p:cNvPr>
          <p:cNvSpPr/>
          <p:nvPr/>
        </p:nvSpPr>
        <p:spPr>
          <a:xfrm>
            <a:off x="3198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59" name="Rectangle 58">
            <a:extLst>
              <a:ext uri="{FF2B5EF4-FFF2-40B4-BE49-F238E27FC236}">
                <a16:creationId xmlns:a16="http://schemas.microsoft.com/office/drawing/2014/main" id="{6D61EE47-45C8-1211-91AC-B238A7E7BCD1}"/>
              </a:ext>
            </a:extLst>
          </p:cNvPr>
          <p:cNvSpPr/>
          <p:nvPr/>
        </p:nvSpPr>
        <p:spPr>
          <a:xfrm>
            <a:off x="35959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60" name="Rectangle 59">
            <a:extLst>
              <a:ext uri="{FF2B5EF4-FFF2-40B4-BE49-F238E27FC236}">
                <a16:creationId xmlns:a16="http://schemas.microsoft.com/office/drawing/2014/main" id="{0F9CE47D-9467-D76C-FEA9-65DC9657F9B8}"/>
              </a:ext>
            </a:extLst>
          </p:cNvPr>
          <p:cNvSpPr/>
          <p:nvPr/>
        </p:nvSpPr>
        <p:spPr>
          <a:xfrm>
            <a:off x="35954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0308A7E8-CE3F-D94C-74FC-F6D593CACE6F}"/>
              </a:ext>
            </a:extLst>
          </p:cNvPr>
          <p:cNvSpPr/>
          <p:nvPr/>
        </p:nvSpPr>
        <p:spPr>
          <a:xfrm>
            <a:off x="42617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29" name="Rectangle 128">
            <a:extLst>
              <a:ext uri="{FF2B5EF4-FFF2-40B4-BE49-F238E27FC236}">
                <a16:creationId xmlns:a16="http://schemas.microsoft.com/office/drawing/2014/main" id="{B87DF630-770A-C904-3171-236B579010F6}"/>
              </a:ext>
            </a:extLst>
          </p:cNvPr>
          <p:cNvSpPr/>
          <p:nvPr/>
        </p:nvSpPr>
        <p:spPr>
          <a:xfrm>
            <a:off x="37216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0" name="Rectangle 129">
            <a:extLst>
              <a:ext uri="{FF2B5EF4-FFF2-40B4-BE49-F238E27FC236}">
                <a16:creationId xmlns:a16="http://schemas.microsoft.com/office/drawing/2014/main" id="{23DF8E7A-EF7D-0400-9955-0CCFE6C52A30}"/>
              </a:ext>
            </a:extLst>
          </p:cNvPr>
          <p:cNvSpPr/>
          <p:nvPr/>
        </p:nvSpPr>
        <p:spPr>
          <a:xfrm>
            <a:off x="37216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1" name="Rectangle 130">
            <a:extLst>
              <a:ext uri="{FF2B5EF4-FFF2-40B4-BE49-F238E27FC236}">
                <a16:creationId xmlns:a16="http://schemas.microsoft.com/office/drawing/2014/main" id="{94609643-33D4-519D-0DFB-9EF7A325C694}"/>
              </a:ext>
            </a:extLst>
          </p:cNvPr>
          <p:cNvSpPr/>
          <p:nvPr/>
        </p:nvSpPr>
        <p:spPr>
          <a:xfrm>
            <a:off x="37216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2" name="Rectangle 131">
            <a:extLst>
              <a:ext uri="{FF2B5EF4-FFF2-40B4-BE49-F238E27FC236}">
                <a16:creationId xmlns:a16="http://schemas.microsoft.com/office/drawing/2014/main" id="{627DA772-70D1-879B-FD1D-D356FBBE8983}"/>
              </a:ext>
            </a:extLst>
          </p:cNvPr>
          <p:cNvSpPr/>
          <p:nvPr/>
        </p:nvSpPr>
        <p:spPr>
          <a:xfrm>
            <a:off x="42614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BA68C80D-8804-FD8E-9ED6-5712ACA14A85}"/>
              </a:ext>
            </a:extLst>
          </p:cNvPr>
          <p:cNvSpPr/>
          <p:nvPr/>
        </p:nvSpPr>
        <p:spPr>
          <a:xfrm>
            <a:off x="43033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4" name="Rectangle 133">
            <a:extLst>
              <a:ext uri="{FF2B5EF4-FFF2-40B4-BE49-F238E27FC236}">
                <a16:creationId xmlns:a16="http://schemas.microsoft.com/office/drawing/2014/main" id="{8332BA2B-A77D-F17B-4B4D-3B9F8BC73FD2}"/>
              </a:ext>
            </a:extLst>
          </p:cNvPr>
          <p:cNvSpPr/>
          <p:nvPr/>
        </p:nvSpPr>
        <p:spPr>
          <a:xfrm>
            <a:off x="43033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5" name="Rectangle 134">
            <a:extLst>
              <a:ext uri="{FF2B5EF4-FFF2-40B4-BE49-F238E27FC236}">
                <a16:creationId xmlns:a16="http://schemas.microsoft.com/office/drawing/2014/main" id="{87F02883-1E77-4AB6-AEFB-5977E2DEA2E6}"/>
              </a:ext>
            </a:extLst>
          </p:cNvPr>
          <p:cNvSpPr/>
          <p:nvPr/>
        </p:nvSpPr>
        <p:spPr>
          <a:xfrm>
            <a:off x="43033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36" name="Rectangle 135">
            <a:extLst>
              <a:ext uri="{FF2B5EF4-FFF2-40B4-BE49-F238E27FC236}">
                <a16:creationId xmlns:a16="http://schemas.microsoft.com/office/drawing/2014/main" id="{9A5E9C73-79A9-5A0D-58F8-9D57D857937E}"/>
              </a:ext>
            </a:extLst>
          </p:cNvPr>
          <p:cNvSpPr/>
          <p:nvPr/>
        </p:nvSpPr>
        <p:spPr>
          <a:xfrm>
            <a:off x="47006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37" name="Rectangle 136">
            <a:extLst>
              <a:ext uri="{FF2B5EF4-FFF2-40B4-BE49-F238E27FC236}">
                <a16:creationId xmlns:a16="http://schemas.microsoft.com/office/drawing/2014/main" id="{490E6D25-7B69-F007-E9E5-64F6841095EA}"/>
              </a:ext>
            </a:extLst>
          </p:cNvPr>
          <p:cNvSpPr/>
          <p:nvPr/>
        </p:nvSpPr>
        <p:spPr>
          <a:xfrm>
            <a:off x="47002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3E002F3A-0F14-D708-D0A8-D9A7E1830022}"/>
              </a:ext>
            </a:extLst>
          </p:cNvPr>
          <p:cNvSpPr/>
          <p:nvPr/>
        </p:nvSpPr>
        <p:spPr>
          <a:xfrm>
            <a:off x="53664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39" name="Rectangle 138">
            <a:extLst>
              <a:ext uri="{FF2B5EF4-FFF2-40B4-BE49-F238E27FC236}">
                <a16:creationId xmlns:a16="http://schemas.microsoft.com/office/drawing/2014/main" id="{EFDD45C0-6FDC-D112-AB13-6971EE024301}"/>
              </a:ext>
            </a:extLst>
          </p:cNvPr>
          <p:cNvSpPr/>
          <p:nvPr/>
        </p:nvSpPr>
        <p:spPr>
          <a:xfrm>
            <a:off x="48263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101</a:t>
            </a:r>
          </a:p>
        </p:txBody>
      </p:sp>
      <p:sp>
        <p:nvSpPr>
          <p:cNvPr id="140" name="Rectangle 139">
            <a:extLst>
              <a:ext uri="{FF2B5EF4-FFF2-40B4-BE49-F238E27FC236}">
                <a16:creationId xmlns:a16="http://schemas.microsoft.com/office/drawing/2014/main" id="{C10B0FEF-1EC8-BB60-238C-FAAF260918ED}"/>
              </a:ext>
            </a:extLst>
          </p:cNvPr>
          <p:cNvSpPr/>
          <p:nvPr/>
        </p:nvSpPr>
        <p:spPr>
          <a:xfrm>
            <a:off x="48263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111</a:t>
            </a:r>
          </a:p>
        </p:txBody>
      </p:sp>
      <p:sp>
        <p:nvSpPr>
          <p:cNvPr id="141" name="Rectangle 140">
            <a:extLst>
              <a:ext uri="{FF2B5EF4-FFF2-40B4-BE49-F238E27FC236}">
                <a16:creationId xmlns:a16="http://schemas.microsoft.com/office/drawing/2014/main" id="{7B685B52-B524-8DFA-C15E-75B4208295F5}"/>
              </a:ext>
            </a:extLst>
          </p:cNvPr>
          <p:cNvSpPr/>
          <p:nvPr/>
        </p:nvSpPr>
        <p:spPr>
          <a:xfrm>
            <a:off x="48263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142" name="Rectangle 141">
            <a:extLst>
              <a:ext uri="{FF2B5EF4-FFF2-40B4-BE49-F238E27FC236}">
                <a16:creationId xmlns:a16="http://schemas.microsoft.com/office/drawing/2014/main" id="{313130F8-7CA1-FEEF-1342-622D8D97F292}"/>
              </a:ext>
            </a:extLst>
          </p:cNvPr>
          <p:cNvSpPr/>
          <p:nvPr/>
        </p:nvSpPr>
        <p:spPr>
          <a:xfrm>
            <a:off x="53662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F1262F8A-2D5A-8B16-FA02-A80C7553F00A}"/>
              </a:ext>
            </a:extLst>
          </p:cNvPr>
          <p:cNvSpPr/>
          <p:nvPr/>
        </p:nvSpPr>
        <p:spPr>
          <a:xfrm>
            <a:off x="54080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98</a:t>
            </a:r>
          </a:p>
        </p:txBody>
      </p:sp>
      <p:sp>
        <p:nvSpPr>
          <p:cNvPr id="144" name="Rectangle 143">
            <a:extLst>
              <a:ext uri="{FF2B5EF4-FFF2-40B4-BE49-F238E27FC236}">
                <a16:creationId xmlns:a16="http://schemas.microsoft.com/office/drawing/2014/main" id="{2BB626F7-F12A-ADFC-58C6-5A2827A6980F}"/>
              </a:ext>
            </a:extLst>
          </p:cNvPr>
          <p:cNvSpPr/>
          <p:nvPr/>
        </p:nvSpPr>
        <p:spPr>
          <a:xfrm>
            <a:off x="54080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50</a:t>
            </a:r>
          </a:p>
        </p:txBody>
      </p:sp>
      <p:sp>
        <p:nvSpPr>
          <p:cNvPr id="145" name="Rectangle 144">
            <a:extLst>
              <a:ext uri="{FF2B5EF4-FFF2-40B4-BE49-F238E27FC236}">
                <a16:creationId xmlns:a16="http://schemas.microsoft.com/office/drawing/2014/main" id="{58354C8E-FBB0-0F4C-84E8-1EE0BC3E7F6D}"/>
              </a:ext>
            </a:extLst>
          </p:cNvPr>
          <p:cNvSpPr/>
          <p:nvPr/>
        </p:nvSpPr>
        <p:spPr>
          <a:xfrm>
            <a:off x="54080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10</a:t>
            </a:r>
          </a:p>
        </p:txBody>
      </p:sp>
      <p:sp>
        <p:nvSpPr>
          <p:cNvPr id="146" name="Rectangle 145">
            <a:extLst>
              <a:ext uri="{FF2B5EF4-FFF2-40B4-BE49-F238E27FC236}">
                <a16:creationId xmlns:a16="http://schemas.microsoft.com/office/drawing/2014/main" id="{23B34B4C-2991-D4CB-6D54-933E40C0D8B8}"/>
              </a:ext>
            </a:extLst>
          </p:cNvPr>
          <p:cNvSpPr/>
          <p:nvPr/>
        </p:nvSpPr>
        <p:spPr>
          <a:xfrm>
            <a:off x="580542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48" name="Rectangle 147">
            <a:extLst>
              <a:ext uri="{FF2B5EF4-FFF2-40B4-BE49-F238E27FC236}">
                <a16:creationId xmlns:a16="http://schemas.microsoft.com/office/drawing/2014/main" id="{61F4BD94-3BDA-B86B-0FD9-E410EC551759}"/>
              </a:ext>
            </a:extLst>
          </p:cNvPr>
          <p:cNvSpPr/>
          <p:nvPr/>
        </p:nvSpPr>
        <p:spPr>
          <a:xfrm>
            <a:off x="580495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3782E289-2321-6047-6E80-3760274461EF}"/>
              </a:ext>
            </a:extLst>
          </p:cNvPr>
          <p:cNvSpPr/>
          <p:nvPr/>
        </p:nvSpPr>
        <p:spPr>
          <a:xfrm>
            <a:off x="647121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50" name="Rectangle 149">
            <a:extLst>
              <a:ext uri="{FF2B5EF4-FFF2-40B4-BE49-F238E27FC236}">
                <a16:creationId xmlns:a16="http://schemas.microsoft.com/office/drawing/2014/main" id="{44213225-590C-C391-6BFC-A14DA804CE6D}"/>
              </a:ext>
            </a:extLst>
          </p:cNvPr>
          <p:cNvSpPr/>
          <p:nvPr/>
        </p:nvSpPr>
        <p:spPr>
          <a:xfrm>
            <a:off x="593113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1" name="Rectangle 150">
            <a:extLst>
              <a:ext uri="{FF2B5EF4-FFF2-40B4-BE49-F238E27FC236}">
                <a16:creationId xmlns:a16="http://schemas.microsoft.com/office/drawing/2014/main" id="{3A1BC9E2-0A8F-4CF8-E81F-3FB677D94EFD}"/>
              </a:ext>
            </a:extLst>
          </p:cNvPr>
          <p:cNvSpPr/>
          <p:nvPr/>
        </p:nvSpPr>
        <p:spPr>
          <a:xfrm>
            <a:off x="593113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2" name="Rectangle 151">
            <a:extLst>
              <a:ext uri="{FF2B5EF4-FFF2-40B4-BE49-F238E27FC236}">
                <a16:creationId xmlns:a16="http://schemas.microsoft.com/office/drawing/2014/main" id="{A2E79776-46AF-CCAD-CB67-E60E2DB81728}"/>
              </a:ext>
            </a:extLst>
          </p:cNvPr>
          <p:cNvSpPr/>
          <p:nvPr/>
        </p:nvSpPr>
        <p:spPr>
          <a:xfrm>
            <a:off x="593113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53" name="Rectangle 152">
            <a:extLst>
              <a:ext uri="{FF2B5EF4-FFF2-40B4-BE49-F238E27FC236}">
                <a16:creationId xmlns:a16="http://schemas.microsoft.com/office/drawing/2014/main" id="{34325967-876A-DB9C-6B00-8A499558A8DF}"/>
              </a:ext>
            </a:extLst>
          </p:cNvPr>
          <p:cNvSpPr/>
          <p:nvPr/>
        </p:nvSpPr>
        <p:spPr>
          <a:xfrm>
            <a:off x="647097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616BBB5A-FBB7-619C-6199-DB0F3F9FFBF8}"/>
              </a:ext>
            </a:extLst>
          </p:cNvPr>
          <p:cNvSpPr/>
          <p:nvPr/>
        </p:nvSpPr>
        <p:spPr>
          <a:xfrm>
            <a:off x="651280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5" name="Rectangle 154">
            <a:extLst>
              <a:ext uri="{FF2B5EF4-FFF2-40B4-BE49-F238E27FC236}">
                <a16:creationId xmlns:a16="http://schemas.microsoft.com/office/drawing/2014/main" id="{AD52A17A-3E74-0201-8E30-3B850E38F31C}"/>
              </a:ext>
            </a:extLst>
          </p:cNvPr>
          <p:cNvSpPr/>
          <p:nvPr/>
        </p:nvSpPr>
        <p:spPr>
          <a:xfrm>
            <a:off x="651280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6" name="Rectangle 155">
            <a:extLst>
              <a:ext uri="{FF2B5EF4-FFF2-40B4-BE49-F238E27FC236}">
                <a16:creationId xmlns:a16="http://schemas.microsoft.com/office/drawing/2014/main" id="{36B9C5C3-5231-DE92-D2DA-92081CDEAF30}"/>
              </a:ext>
            </a:extLst>
          </p:cNvPr>
          <p:cNvSpPr/>
          <p:nvPr/>
        </p:nvSpPr>
        <p:spPr>
          <a:xfrm>
            <a:off x="651280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57" name="Rectangle 156">
            <a:extLst>
              <a:ext uri="{FF2B5EF4-FFF2-40B4-BE49-F238E27FC236}">
                <a16:creationId xmlns:a16="http://schemas.microsoft.com/office/drawing/2014/main" id="{D2D55E34-1A7F-DF73-584E-E5830C5C3E57}"/>
              </a:ext>
            </a:extLst>
          </p:cNvPr>
          <p:cNvSpPr/>
          <p:nvPr/>
        </p:nvSpPr>
        <p:spPr>
          <a:xfrm>
            <a:off x="6910176" y="1623064"/>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158" name="Rectangle 157">
            <a:extLst>
              <a:ext uri="{FF2B5EF4-FFF2-40B4-BE49-F238E27FC236}">
                <a16:creationId xmlns:a16="http://schemas.microsoft.com/office/drawing/2014/main" id="{F2E21593-F522-6B17-336C-A149A79F165D}"/>
              </a:ext>
            </a:extLst>
          </p:cNvPr>
          <p:cNvSpPr/>
          <p:nvPr/>
        </p:nvSpPr>
        <p:spPr>
          <a:xfrm>
            <a:off x="6909700" y="2040633"/>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D1FEEB7F-F922-8B27-94E5-DF6428151BED}"/>
              </a:ext>
            </a:extLst>
          </p:cNvPr>
          <p:cNvSpPr/>
          <p:nvPr/>
        </p:nvSpPr>
        <p:spPr>
          <a:xfrm>
            <a:off x="7575960" y="1623064"/>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160" name="Rectangle 159">
            <a:extLst>
              <a:ext uri="{FF2B5EF4-FFF2-40B4-BE49-F238E27FC236}">
                <a16:creationId xmlns:a16="http://schemas.microsoft.com/office/drawing/2014/main" id="{06BD76B9-7F69-0044-9BC9-772CB5FA44E8}"/>
              </a:ext>
            </a:extLst>
          </p:cNvPr>
          <p:cNvSpPr/>
          <p:nvPr/>
        </p:nvSpPr>
        <p:spPr>
          <a:xfrm>
            <a:off x="7035886" y="214217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011</a:t>
            </a:r>
          </a:p>
        </p:txBody>
      </p:sp>
      <p:sp>
        <p:nvSpPr>
          <p:cNvPr id="161" name="Rectangle 160">
            <a:extLst>
              <a:ext uri="{FF2B5EF4-FFF2-40B4-BE49-F238E27FC236}">
                <a16:creationId xmlns:a16="http://schemas.microsoft.com/office/drawing/2014/main" id="{5C2FD1AC-E101-EB11-9F1B-4D23581CE4A5}"/>
              </a:ext>
            </a:extLst>
          </p:cNvPr>
          <p:cNvSpPr/>
          <p:nvPr/>
        </p:nvSpPr>
        <p:spPr>
          <a:xfrm>
            <a:off x="7035886" y="2527171"/>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000</a:t>
            </a:r>
          </a:p>
        </p:txBody>
      </p:sp>
      <p:sp>
        <p:nvSpPr>
          <p:cNvPr id="162" name="Rectangle 161">
            <a:extLst>
              <a:ext uri="{FF2B5EF4-FFF2-40B4-BE49-F238E27FC236}">
                <a16:creationId xmlns:a16="http://schemas.microsoft.com/office/drawing/2014/main" id="{56D7CB7D-E95E-DDF8-EC23-75C508FD230B}"/>
              </a:ext>
            </a:extLst>
          </p:cNvPr>
          <p:cNvSpPr/>
          <p:nvPr/>
        </p:nvSpPr>
        <p:spPr>
          <a:xfrm>
            <a:off x="7035886" y="2906780"/>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010</a:t>
            </a:r>
          </a:p>
        </p:txBody>
      </p:sp>
      <p:sp>
        <p:nvSpPr>
          <p:cNvPr id="163" name="Rectangle 162">
            <a:extLst>
              <a:ext uri="{FF2B5EF4-FFF2-40B4-BE49-F238E27FC236}">
                <a16:creationId xmlns:a16="http://schemas.microsoft.com/office/drawing/2014/main" id="{2D6FACBA-EA3B-5148-E1F5-335F45D5EF42}"/>
              </a:ext>
            </a:extLst>
          </p:cNvPr>
          <p:cNvSpPr/>
          <p:nvPr/>
        </p:nvSpPr>
        <p:spPr>
          <a:xfrm>
            <a:off x="7575723" y="2040633"/>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55139D5F-0ECD-5010-F513-8C561A03ED67}"/>
              </a:ext>
            </a:extLst>
          </p:cNvPr>
          <p:cNvSpPr/>
          <p:nvPr/>
        </p:nvSpPr>
        <p:spPr>
          <a:xfrm>
            <a:off x="7617554" y="214217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49</a:t>
            </a:r>
          </a:p>
        </p:txBody>
      </p:sp>
      <p:sp>
        <p:nvSpPr>
          <p:cNvPr id="165" name="Rectangle 164">
            <a:extLst>
              <a:ext uri="{FF2B5EF4-FFF2-40B4-BE49-F238E27FC236}">
                <a16:creationId xmlns:a16="http://schemas.microsoft.com/office/drawing/2014/main" id="{628AF303-B001-E513-BA81-B683C15E16D1}"/>
              </a:ext>
            </a:extLst>
          </p:cNvPr>
          <p:cNvSpPr/>
          <p:nvPr/>
        </p:nvSpPr>
        <p:spPr>
          <a:xfrm>
            <a:off x="7617554" y="2527171"/>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20</a:t>
            </a:r>
          </a:p>
        </p:txBody>
      </p:sp>
      <p:sp>
        <p:nvSpPr>
          <p:cNvPr id="166" name="Rectangle 165">
            <a:extLst>
              <a:ext uri="{FF2B5EF4-FFF2-40B4-BE49-F238E27FC236}">
                <a16:creationId xmlns:a16="http://schemas.microsoft.com/office/drawing/2014/main" id="{33DDF32B-3190-A801-0FC0-6ADAC6C7C936}"/>
              </a:ext>
            </a:extLst>
          </p:cNvPr>
          <p:cNvSpPr/>
          <p:nvPr/>
        </p:nvSpPr>
        <p:spPr>
          <a:xfrm>
            <a:off x="7617554" y="2906780"/>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5" name="TextBox 4">
            <a:extLst>
              <a:ext uri="{FF2B5EF4-FFF2-40B4-BE49-F238E27FC236}">
                <a16:creationId xmlns:a16="http://schemas.microsoft.com/office/drawing/2014/main" id="{4D13F9FE-D7A7-5823-E82C-B4A7C76555CB}"/>
              </a:ext>
            </a:extLst>
          </p:cNvPr>
          <p:cNvSpPr txBox="1"/>
          <p:nvPr/>
        </p:nvSpPr>
        <p:spPr>
          <a:xfrm>
            <a:off x="621475" y="1511508"/>
            <a:ext cx="1430261" cy="2031325"/>
          </a:xfrm>
          <a:prstGeom prst="rect">
            <a:avLst/>
          </a:prstGeom>
          <a:noFill/>
        </p:spPr>
        <p:txBody>
          <a:bodyPr wrap="square" rtlCol="0">
            <a:spAutoFit/>
          </a:bodyPr>
          <a:lstStyle/>
          <a:p>
            <a:r>
              <a:rPr lang="en-US" dirty="0"/>
              <a:t>[101], [010]</a:t>
            </a:r>
          </a:p>
          <a:p>
            <a:r>
              <a:rPr lang="en-US" dirty="0"/>
              <a:t>[010], [101]</a:t>
            </a:r>
          </a:p>
          <a:p>
            <a:r>
              <a:rPr lang="en-US" dirty="0"/>
              <a:t>[101], [010]</a:t>
            </a:r>
          </a:p>
          <a:p>
            <a:r>
              <a:rPr lang="en-US" dirty="0"/>
              <a:t>[010], [101]</a:t>
            </a:r>
          </a:p>
          <a:p>
            <a:r>
              <a:rPr lang="en-US" dirty="0"/>
              <a:t>[101], [010]</a:t>
            </a:r>
          </a:p>
          <a:p>
            <a:r>
              <a:rPr lang="en-US" dirty="0"/>
              <a:t>[010], [101]</a:t>
            </a:r>
          </a:p>
          <a:p>
            <a:r>
              <a:rPr lang="en-US" dirty="0"/>
              <a:t>[101], [010]</a:t>
            </a:r>
          </a:p>
          <a:p>
            <a:endParaRPr lang="en-US" dirty="0"/>
          </a:p>
          <a:p>
            <a:endParaRPr lang="en-US" dirty="0"/>
          </a:p>
        </p:txBody>
      </p:sp>
      <p:sp>
        <p:nvSpPr>
          <p:cNvPr id="14" name="Multiplication Sign 13">
            <a:extLst>
              <a:ext uri="{FF2B5EF4-FFF2-40B4-BE49-F238E27FC236}">
                <a16:creationId xmlns:a16="http://schemas.microsoft.com/office/drawing/2014/main" id="{0D83D59E-607F-0A0C-127B-E685E0FFEEAD}"/>
              </a:ext>
            </a:extLst>
          </p:cNvPr>
          <p:cNvSpPr/>
          <p:nvPr/>
        </p:nvSpPr>
        <p:spPr>
          <a:xfrm>
            <a:off x="1683720" y="1551095"/>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F1D17220-02D2-F417-C6F1-BC8D5DA61E12}"/>
              </a:ext>
            </a:extLst>
          </p:cNvPr>
          <p:cNvSpPr/>
          <p:nvPr/>
        </p:nvSpPr>
        <p:spPr>
          <a:xfrm>
            <a:off x="1683246" y="1772353"/>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E47AAAD8-64B1-BED0-D0C5-14C0FB908ED0}"/>
              </a:ext>
            </a:extLst>
          </p:cNvPr>
          <p:cNvSpPr/>
          <p:nvPr/>
        </p:nvSpPr>
        <p:spPr>
          <a:xfrm>
            <a:off x="1683246" y="1990251"/>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46CEE834-8054-8FEC-7493-C5B6C22F33BE}"/>
              </a:ext>
            </a:extLst>
          </p:cNvPr>
          <p:cNvSpPr/>
          <p:nvPr/>
        </p:nvSpPr>
        <p:spPr>
          <a:xfrm>
            <a:off x="1682770" y="2205398"/>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B021290F-F9EC-5E32-6DEA-115B55BA4DD0}"/>
              </a:ext>
            </a:extLst>
          </p:cNvPr>
          <p:cNvSpPr/>
          <p:nvPr/>
        </p:nvSpPr>
        <p:spPr>
          <a:xfrm>
            <a:off x="1682770" y="2420545"/>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B80439D5-6FEE-857F-1C59-803440049BB8}"/>
              </a:ext>
            </a:extLst>
          </p:cNvPr>
          <p:cNvSpPr/>
          <p:nvPr/>
        </p:nvSpPr>
        <p:spPr>
          <a:xfrm>
            <a:off x="1682888" y="2635692"/>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5A0A5FDA-4FA0-BB9A-E0C8-C3E4DF474DD9}"/>
              </a:ext>
            </a:extLst>
          </p:cNvPr>
          <p:cNvSpPr/>
          <p:nvPr/>
        </p:nvSpPr>
        <p:spPr>
          <a:xfrm>
            <a:off x="1682770" y="2850839"/>
            <a:ext cx="257521" cy="249915"/>
          </a:xfrm>
          <a:prstGeom prst="mathMultipl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285270F-F08B-9890-9CD5-3270E1054621}"/>
              </a:ext>
            </a:extLst>
          </p:cNvPr>
          <p:cNvSpPr/>
          <p:nvPr/>
        </p:nvSpPr>
        <p:spPr>
          <a:xfrm>
            <a:off x="4700202" y="2906780"/>
            <a:ext cx="665310" cy="41756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Prediction</a:t>
            </a:r>
          </a:p>
        </p:txBody>
      </p:sp>
      <p:sp>
        <p:nvSpPr>
          <p:cNvPr id="6" name="Rectangle 5">
            <a:extLst>
              <a:ext uri="{FF2B5EF4-FFF2-40B4-BE49-F238E27FC236}">
                <a16:creationId xmlns:a16="http://schemas.microsoft.com/office/drawing/2014/main" id="{A58C8999-406A-9659-C75C-DC78A341182F}"/>
              </a:ext>
            </a:extLst>
          </p:cNvPr>
          <p:cNvSpPr/>
          <p:nvPr/>
        </p:nvSpPr>
        <p:spPr>
          <a:xfrm>
            <a:off x="4699726" y="3324349"/>
            <a:ext cx="666260" cy="125011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1B9FA7E-8E59-48F1-73A7-427A61D1B813}"/>
              </a:ext>
            </a:extLst>
          </p:cNvPr>
          <p:cNvSpPr/>
          <p:nvPr/>
        </p:nvSpPr>
        <p:spPr>
          <a:xfrm>
            <a:off x="5365986" y="2906780"/>
            <a:ext cx="438727" cy="4175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Conf</a:t>
            </a:r>
          </a:p>
        </p:txBody>
      </p:sp>
      <p:sp>
        <p:nvSpPr>
          <p:cNvPr id="8" name="Rectangle 7">
            <a:extLst>
              <a:ext uri="{FF2B5EF4-FFF2-40B4-BE49-F238E27FC236}">
                <a16:creationId xmlns:a16="http://schemas.microsoft.com/office/drawing/2014/main" id="{65BE4BBA-34D6-0707-3F15-152721078D95}"/>
              </a:ext>
            </a:extLst>
          </p:cNvPr>
          <p:cNvSpPr/>
          <p:nvPr/>
        </p:nvSpPr>
        <p:spPr>
          <a:xfrm>
            <a:off x="4825912" y="3425886"/>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101</a:t>
            </a:r>
          </a:p>
        </p:txBody>
      </p:sp>
      <p:sp>
        <p:nvSpPr>
          <p:cNvPr id="9" name="Rectangle 8">
            <a:extLst>
              <a:ext uri="{FF2B5EF4-FFF2-40B4-BE49-F238E27FC236}">
                <a16:creationId xmlns:a16="http://schemas.microsoft.com/office/drawing/2014/main" id="{0AF0DB21-8FCF-7D9F-8CB2-A341380CA709}"/>
              </a:ext>
            </a:extLst>
          </p:cNvPr>
          <p:cNvSpPr/>
          <p:nvPr/>
        </p:nvSpPr>
        <p:spPr>
          <a:xfrm>
            <a:off x="4825912" y="3810887"/>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111</a:t>
            </a:r>
          </a:p>
        </p:txBody>
      </p:sp>
      <p:sp>
        <p:nvSpPr>
          <p:cNvPr id="10" name="Rectangle 9">
            <a:extLst>
              <a:ext uri="{FF2B5EF4-FFF2-40B4-BE49-F238E27FC236}">
                <a16:creationId xmlns:a16="http://schemas.microsoft.com/office/drawing/2014/main" id="{D19F3CB7-549B-1489-C8AA-E7E9B92337B8}"/>
              </a:ext>
            </a:extLst>
          </p:cNvPr>
          <p:cNvSpPr/>
          <p:nvPr/>
        </p:nvSpPr>
        <p:spPr>
          <a:xfrm>
            <a:off x="4825912" y="4183557"/>
            <a:ext cx="413888"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100</a:t>
            </a:r>
          </a:p>
        </p:txBody>
      </p:sp>
      <p:sp>
        <p:nvSpPr>
          <p:cNvPr id="11" name="Rectangle 10">
            <a:extLst>
              <a:ext uri="{FF2B5EF4-FFF2-40B4-BE49-F238E27FC236}">
                <a16:creationId xmlns:a16="http://schemas.microsoft.com/office/drawing/2014/main" id="{124F3F84-19C3-D4B8-04C8-38048AE98F7A}"/>
              </a:ext>
            </a:extLst>
          </p:cNvPr>
          <p:cNvSpPr/>
          <p:nvPr/>
        </p:nvSpPr>
        <p:spPr>
          <a:xfrm>
            <a:off x="5365749" y="3324349"/>
            <a:ext cx="438727" cy="125011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90C94E9-6CA9-7A7F-F71E-F49008DF8D4D}"/>
              </a:ext>
            </a:extLst>
          </p:cNvPr>
          <p:cNvSpPr/>
          <p:nvPr/>
        </p:nvSpPr>
        <p:spPr>
          <a:xfrm>
            <a:off x="5408314" y="3431278"/>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51</a:t>
            </a:r>
          </a:p>
        </p:txBody>
      </p:sp>
      <p:sp>
        <p:nvSpPr>
          <p:cNvPr id="16" name="Rectangle 15">
            <a:extLst>
              <a:ext uri="{FF2B5EF4-FFF2-40B4-BE49-F238E27FC236}">
                <a16:creationId xmlns:a16="http://schemas.microsoft.com/office/drawing/2014/main" id="{9862F57E-FB22-ACBA-6DE3-3FAD86EF9BA6}"/>
              </a:ext>
            </a:extLst>
          </p:cNvPr>
          <p:cNvSpPr/>
          <p:nvPr/>
        </p:nvSpPr>
        <p:spPr>
          <a:xfrm>
            <a:off x="5408314" y="3816279"/>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17" name="Rectangle 16">
            <a:extLst>
              <a:ext uri="{FF2B5EF4-FFF2-40B4-BE49-F238E27FC236}">
                <a16:creationId xmlns:a16="http://schemas.microsoft.com/office/drawing/2014/main" id="{97D14B5F-8590-3879-0A25-984CB166CC4D}"/>
              </a:ext>
            </a:extLst>
          </p:cNvPr>
          <p:cNvSpPr/>
          <p:nvPr/>
        </p:nvSpPr>
        <p:spPr>
          <a:xfrm>
            <a:off x="5407320" y="4183557"/>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18" name="Rectangle 17">
            <a:extLst>
              <a:ext uri="{FF2B5EF4-FFF2-40B4-BE49-F238E27FC236}">
                <a16:creationId xmlns:a16="http://schemas.microsoft.com/office/drawing/2014/main" id="{1542A0C2-217D-FFBA-D2C4-79A7DE1F8798}"/>
              </a:ext>
            </a:extLst>
          </p:cNvPr>
          <p:cNvSpPr/>
          <p:nvPr/>
        </p:nvSpPr>
        <p:spPr>
          <a:xfrm>
            <a:off x="5407320" y="3419463"/>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51</a:t>
            </a:r>
          </a:p>
        </p:txBody>
      </p:sp>
      <p:sp>
        <p:nvSpPr>
          <p:cNvPr id="19" name="Rectangle 18">
            <a:extLst>
              <a:ext uri="{FF2B5EF4-FFF2-40B4-BE49-F238E27FC236}">
                <a16:creationId xmlns:a16="http://schemas.microsoft.com/office/drawing/2014/main" id="{AD3EF15F-8BB2-8B08-4BD2-D0B6BA9160B0}"/>
              </a:ext>
            </a:extLst>
          </p:cNvPr>
          <p:cNvSpPr/>
          <p:nvPr/>
        </p:nvSpPr>
        <p:spPr>
          <a:xfrm>
            <a:off x="5407320" y="3804464"/>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20" name="Rectangle 19">
            <a:extLst>
              <a:ext uri="{FF2B5EF4-FFF2-40B4-BE49-F238E27FC236}">
                <a16:creationId xmlns:a16="http://schemas.microsoft.com/office/drawing/2014/main" id="{FA1D8894-150D-E23D-3FE8-122A065AA916}"/>
              </a:ext>
            </a:extLst>
          </p:cNvPr>
          <p:cNvSpPr/>
          <p:nvPr/>
        </p:nvSpPr>
        <p:spPr>
          <a:xfrm>
            <a:off x="5407320" y="4184073"/>
            <a:ext cx="355301"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cxnSp>
        <p:nvCxnSpPr>
          <p:cNvPr id="26" name="Connector: Curved 25">
            <a:extLst>
              <a:ext uri="{FF2B5EF4-FFF2-40B4-BE49-F238E27FC236}">
                <a16:creationId xmlns:a16="http://schemas.microsoft.com/office/drawing/2014/main" id="{0C2EAF40-FF56-FC45-C1C3-7779718A7B14}"/>
              </a:ext>
            </a:extLst>
          </p:cNvPr>
          <p:cNvCxnSpPr>
            <a:cxnSpLocks/>
            <a:endCxn id="6" idx="1"/>
          </p:cNvCxnSpPr>
          <p:nvPr/>
        </p:nvCxnSpPr>
        <p:spPr>
          <a:xfrm>
            <a:off x="1171145" y="3160581"/>
            <a:ext cx="3528581" cy="788827"/>
          </a:xfrm>
          <a:prstGeom prst="curvedConnector3">
            <a:avLst>
              <a:gd name="adj1" fmla="val -55"/>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95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36"/>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37"/>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138"/>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139"/>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40"/>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141"/>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2000" fill="hold"/>
                                        <p:tgtEl>
                                          <p:spTgt spid="142"/>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143"/>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144"/>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145"/>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1" presetClass="exit" presetSubtype="0" fill="hold" grpId="1" nodeType="afterEffect">
                                  <p:stCondLst>
                                    <p:cond delay="0"/>
                                  </p:stCondLst>
                                  <p:childTnLst>
                                    <p:set>
                                      <p:cBhvr>
                                        <p:cTn id="48" dur="1" fill="hold">
                                          <p:stCondLst>
                                            <p:cond delay="0"/>
                                          </p:stCondLst>
                                        </p:cTn>
                                        <p:tgtEl>
                                          <p:spTgt spid="13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4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4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4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64" presetClass="path" presetSubtype="0" accel="50000" decel="50000" fill="hold" grpId="1" nodeType="clickEffect">
                                  <p:stCondLst>
                                    <p:cond delay="0"/>
                                  </p:stCondLst>
                                  <p:childTnLst>
                                    <p:animMotion origin="layout" path="M 2.77778E-6 4.44444E-6 L 2.77778E-6 -0.25 " pathEditMode="relative" rAng="0" ptsTypes="AA">
                                      <p:cBhvr>
                                        <p:cTn id="99" dur="2000" fill="hold"/>
                                        <p:tgtEl>
                                          <p:spTgt spid="4"/>
                                        </p:tgtEl>
                                        <p:attrNameLst>
                                          <p:attrName>ppt_x</p:attrName>
                                          <p:attrName>ppt_y</p:attrName>
                                        </p:attrNameLst>
                                      </p:cBhvr>
                                      <p:rCtr x="0" y="-12500"/>
                                    </p:animMotion>
                                  </p:childTnLst>
                                </p:cTn>
                              </p:par>
                              <p:par>
                                <p:cTn id="100" presetID="64" presetClass="path" presetSubtype="0" accel="50000" decel="50000" fill="hold" grpId="1" nodeType="withEffect">
                                  <p:stCondLst>
                                    <p:cond delay="0"/>
                                  </p:stCondLst>
                                  <p:childTnLst>
                                    <p:animMotion origin="layout" path="M 2.77778E-6 -1.23457E-6 L 2.77778E-6 -0.25 " pathEditMode="relative" rAng="0" ptsTypes="AA">
                                      <p:cBhvr>
                                        <p:cTn id="101" dur="2000" fill="hold"/>
                                        <p:tgtEl>
                                          <p:spTgt spid="6"/>
                                        </p:tgtEl>
                                        <p:attrNameLst>
                                          <p:attrName>ppt_x</p:attrName>
                                          <p:attrName>ppt_y</p:attrName>
                                        </p:attrNameLst>
                                      </p:cBhvr>
                                      <p:rCtr x="0" y="-12500"/>
                                    </p:animMotion>
                                  </p:childTnLst>
                                </p:cTn>
                              </p:par>
                              <p:par>
                                <p:cTn id="102" presetID="64" presetClass="path" presetSubtype="0" accel="50000" decel="50000" fill="hold" grpId="1" nodeType="withEffect">
                                  <p:stCondLst>
                                    <p:cond delay="0"/>
                                  </p:stCondLst>
                                  <p:childTnLst>
                                    <p:animMotion origin="layout" path="M -3.88889E-6 4.44444E-6 L -3.88889E-6 -0.25 " pathEditMode="relative" rAng="0" ptsTypes="AA">
                                      <p:cBhvr>
                                        <p:cTn id="103" dur="2000" fill="hold"/>
                                        <p:tgtEl>
                                          <p:spTgt spid="7"/>
                                        </p:tgtEl>
                                        <p:attrNameLst>
                                          <p:attrName>ppt_x</p:attrName>
                                          <p:attrName>ppt_y</p:attrName>
                                        </p:attrNameLst>
                                      </p:cBhvr>
                                      <p:rCtr x="0" y="-12500"/>
                                    </p:animMotion>
                                  </p:childTnLst>
                                </p:cTn>
                              </p:par>
                              <p:par>
                                <p:cTn id="104" presetID="64" presetClass="path" presetSubtype="0" accel="50000" decel="50000" fill="hold" grpId="1" nodeType="withEffect">
                                  <p:stCondLst>
                                    <p:cond delay="0"/>
                                  </p:stCondLst>
                                  <p:childTnLst>
                                    <p:animMotion origin="layout" path="M 2.77778E-6 1.48148E-6 L 2.77778E-6 -0.25 " pathEditMode="relative" rAng="0" ptsTypes="AA">
                                      <p:cBhvr>
                                        <p:cTn id="105" dur="2000" fill="hold"/>
                                        <p:tgtEl>
                                          <p:spTgt spid="8"/>
                                        </p:tgtEl>
                                        <p:attrNameLst>
                                          <p:attrName>ppt_x</p:attrName>
                                          <p:attrName>ppt_y</p:attrName>
                                        </p:attrNameLst>
                                      </p:cBhvr>
                                      <p:rCtr x="0" y="-12500"/>
                                    </p:animMotion>
                                  </p:childTnLst>
                                </p:cTn>
                              </p:par>
                              <p:par>
                                <p:cTn id="106" presetID="64" presetClass="path" presetSubtype="0" accel="50000" decel="50000" fill="hold" grpId="1" nodeType="withEffect">
                                  <p:stCondLst>
                                    <p:cond delay="0"/>
                                  </p:stCondLst>
                                  <p:childTnLst>
                                    <p:animMotion origin="layout" path="M 2.77778E-6 1.48148E-6 L 2.77778E-6 -0.25 " pathEditMode="relative" rAng="0" ptsTypes="AA">
                                      <p:cBhvr>
                                        <p:cTn id="107" dur="2000" fill="hold"/>
                                        <p:tgtEl>
                                          <p:spTgt spid="9"/>
                                        </p:tgtEl>
                                        <p:attrNameLst>
                                          <p:attrName>ppt_x</p:attrName>
                                          <p:attrName>ppt_y</p:attrName>
                                        </p:attrNameLst>
                                      </p:cBhvr>
                                      <p:rCtr x="0" y="-12500"/>
                                    </p:animMotion>
                                  </p:childTnLst>
                                </p:cTn>
                              </p:par>
                              <p:par>
                                <p:cTn id="108" presetID="64" presetClass="path" presetSubtype="0" accel="50000" decel="50000" fill="hold" grpId="1" nodeType="withEffect">
                                  <p:stCondLst>
                                    <p:cond delay="0"/>
                                  </p:stCondLst>
                                  <p:childTnLst>
                                    <p:animMotion origin="layout" path="M 2.77778E-6 -7.40741E-7 L 2.77778E-6 -0.25 " pathEditMode="relative" rAng="0" ptsTypes="AA">
                                      <p:cBhvr>
                                        <p:cTn id="109" dur="2000" fill="hold"/>
                                        <p:tgtEl>
                                          <p:spTgt spid="10"/>
                                        </p:tgtEl>
                                        <p:attrNameLst>
                                          <p:attrName>ppt_x</p:attrName>
                                          <p:attrName>ppt_y</p:attrName>
                                        </p:attrNameLst>
                                      </p:cBhvr>
                                      <p:rCtr x="0" y="-12500"/>
                                    </p:animMotion>
                                  </p:childTnLst>
                                </p:cTn>
                              </p:par>
                              <p:par>
                                <p:cTn id="110" presetID="64" presetClass="path" presetSubtype="0" accel="50000" decel="50000" fill="hold" grpId="1" nodeType="withEffect">
                                  <p:stCondLst>
                                    <p:cond delay="0"/>
                                  </p:stCondLst>
                                  <p:childTnLst>
                                    <p:animMotion origin="layout" path="M -3.88889E-6 -1.23457E-6 L -3.88889E-6 -0.25 " pathEditMode="relative" rAng="0" ptsTypes="AA">
                                      <p:cBhvr>
                                        <p:cTn id="111" dur="2000" fill="hold"/>
                                        <p:tgtEl>
                                          <p:spTgt spid="11"/>
                                        </p:tgtEl>
                                        <p:attrNameLst>
                                          <p:attrName>ppt_x</p:attrName>
                                          <p:attrName>ppt_y</p:attrName>
                                        </p:attrNameLst>
                                      </p:cBhvr>
                                      <p:rCtr x="0" y="-12500"/>
                                    </p:animMotion>
                                  </p:childTnLst>
                                </p:cTn>
                              </p:par>
                              <p:par>
                                <p:cTn id="112" presetID="64" presetClass="path" presetSubtype="0" accel="50000" decel="50000" fill="hold" grpId="1" nodeType="withEffect">
                                  <p:stCondLst>
                                    <p:cond delay="0"/>
                                  </p:stCondLst>
                                  <p:childTnLst>
                                    <p:animMotion origin="layout" path="M 0 0 L 0 -0.25 E" pathEditMode="relative" ptsTypes="">
                                      <p:cBhvr>
                                        <p:cTn id="113" dur="2000" fill="hold"/>
                                        <p:tgtEl>
                                          <p:spTgt spid="12"/>
                                        </p:tgtEl>
                                        <p:attrNameLst>
                                          <p:attrName>ppt_x</p:attrName>
                                          <p:attrName>ppt_y</p:attrName>
                                        </p:attrNameLst>
                                      </p:cBhvr>
                                    </p:animMotion>
                                  </p:childTnLst>
                                </p:cTn>
                              </p:par>
                              <p:par>
                                <p:cTn id="114" presetID="64" presetClass="path" presetSubtype="0" accel="50000" decel="50000" fill="hold" grpId="1" nodeType="withEffect">
                                  <p:stCondLst>
                                    <p:cond delay="0"/>
                                  </p:stCondLst>
                                  <p:childTnLst>
                                    <p:animMotion origin="layout" path="M 0 0 L 0 -0.25 E" pathEditMode="relative" ptsTypes="">
                                      <p:cBhvr>
                                        <p:cTn id="115" dur="2000" fill="hold"/>
                                        <p:tgtEl>
                                          <p:spTgt spid="16"/>
                                        </p:tgtEl>
                                        <p:attrNameLst>
                                          <p:attrName>ppt_x</p:attrName>
                                          <p:attrName>ppt_y</p:attrName>
                                        </p:attrNameLst>
                                      </p:cBhvr>
                                    </p:animMotion>
                                  </p:childTnLst>
                                </p:cTn>
                              </p:par>
                              <p:par>
                                <p:cTn id="116" presetID="64" presetClass="path" presetSubtype="0" accel="50000" decel="50000" fill="hold" grpId="1" nodeType="withEffect">
                                  <p:stCondLst>
                                    <p:cond delay="0"/>
                                  </p:stCondLst>
                                  <p:childTnLst>
                                    <p:animMotion origin="layout" path="M -3.88889E-6 -7.40741E-7 L -3.88889E-6 -0.25 " pathEditMode="relative" rAng="0" ptsTypes="AA">
                                      <p:cBhvr>
                                        <p:cTn id="117" dur="2000" fill="hold"/>
                                        <p:tgtEl>
                                          <p:spTgt spid="17"/>
                                        </p:tgtEl>
                                        <p:attrNameLst>
                                          <p:attrName>ppt_x</p:attrName>
                                          <p:attrName>ppt_y</p:attrName>
                                        </p:attrNameLst>
                                      </p:cBhvr>
                                      <p:rCtr x="0" y="-12500"/>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500"/>
                                        <p:tgtEl>
                                          <p:spTgt spid="1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fade">
                                      <p:cBhvr>
                                        <p:cTn id="125" dur="500"/>
                                        <p:tgtEl>
                                          <p:spTgt spid="2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5" grpId="0" animBg="1"/>
      <p:bldP spid="22" grpId="0" animBg="1"/>
      <p:bldP spid="24" grpId="0" animBg="1"/>
      <p:bldP spid="4" grpId="0" animBg="1"/>
      <p:bldP spid="4"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16B2FCC5-1573-AE3D-B3FA-CEB70C01667A}"/>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C890A30F-C224-B44F-EF33-2F1220F4A657}"/>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Lookahead</a:t>
            </a:r>
            <a:endParaRPr dirty="0"/>
          </a:p>
        </p:txBody>
      </p:sp>
      <p:pic>
        <p:nvPicPr>
          <p:cNvPr id="4" name="Picture 3">
            <a:extLst>
              <a:ext uri="{FF2B5EF4-FFF2-40B4-BE49-F238E27FC236}">
                <a16:creationId xmlns:a16="http://schemas.microsoft.com/office/drawing/2014/main" id="{22C9A5DB-1243-F5BF-4075-3813A7E375DA}"/>
              </a:ext>
            </a:extLst>
          </p:cNvPr>
          <p:cNvPicPr>
            <a:picLocks noChangeAspect="1"/>
          </p:cNvPicPr>
          <p:nvPr/>
        </p:nvPicPr>
        <p:blipFill>
          <a:blip r:embed="rId3"/>
          <a:stretch>
            <a:fillRect/>
          </a:stretch>
        </p:blipFill>
        <p:spPr>
          <a:xfrm>
            <a:off x="4567250" y="979594"/>
            <a:ext cx="4304506" cy="3587088"/>
          </a:xfrm>
          <a:prstGeom prst="rect">
            <a:avLst/>
          </a:prstGeom>
        </p:spPr>
      </p:pic>
      <p:sp>
        <p:nvSpPr>
          <p:cNvPr id="8" name="Google Shape;154;p30">
            <a:extLst>
              <a:ext uri="{FF2B5EF4-FFF2-40B4-BE49-F238E27FC236}">
                <a16:creationId xmlns:a16="http://schemas.microsoft.com/office/drawing/2014/main" id="{E74CA2B9-AFDF-C764-E688-C85AFCBE46D9}"/>
              </a:ext>
            </a:extLst>
          </p:cNvPr>
          <p:cNvSpPr txBox="1"/>
          <p:nvPr/>
        </p:nvSpPr>
        <p:spPr>
          <a:xfrm>
            <a:off x="511988" y="1079788"/>
            <a:ext cx="4166338" cy="3386700"/>
          </a:xfrm>
          <a:prstGeom prst="rect">
            <a:avLst/>
          </a:prstGeom>
          <a:noFill/>
          <a:ln>
            <a:noFill/>
          </a:ln>
        </p:spPr>
        <p:txBody>
          <a:bodyPr spcFirstLastPara="1" wrap="square" lIns="91425" tIns="91425" rIns="91425" bIns="91425" anchor="t" anchorCtr="0">
            <a:noAutofit/>
          </a:bodyPr>
          <a:lstStyle/>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Over time, SPPAM will compile a pattern table that encodes these patterns</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This table is from SPEC2017’s 605.mcf workload</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14400" lvl="1" indent="-361950">
              <a:buClr>
                <a:schemeClr val="dk1"/>
              </a:buClr>
              <a:buSzPts val="2100"/>
              <a:buFont typeface="Work Sans Medium"/>
              <a:buChar char="○"/>
            </a:pPr>
            <a:endParaRPr lang="en-US" sz="1800" dirty="0">
              <a:solidFill>
                <a:schemeClr val="dk1"/>
              </a:solidFill>
              <a:latin typeface="Work Sans Medium"/>
              <a:ea typeface="Work Sans Medium"/>
              <a:cs typeface="Work Sans Medium"/>
              <a:sym typeface="Work Sans Medium"/>
            </a:endParaRPr>
          </a:p>
          <a:p>
            <a:pPr marL="552450">
              <a:buClr>
                <a:schemeClr val="dk1"/>
              </a:buClr>
              <a:buSzPts val="2100"/>
            </a:pPr>
            <a:endParaRPr lang="en-US"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Tree>
    <p:extLst>
      <p:ext uri="{BB962C8B-B14F-4D97-AF65-F5344CB8AC3E}">
        <p14:creationId xmlns:p14="http://schemas.microsoft.com/office/powerpoint/2010/main" val="239076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7B87C879-A7B9-F8B6-ABE3-D2DEEEFFF6C1}"/>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7428C590-FD32-5C7E-E20D-9FBC9610DD44}"/>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Lookahead</a:t>
            </a:r>
            <a:endParaRPr dirty="0"/>
          </a:p>
        </p:txBody>
      </p:sp>
      <p:pic>
        <p:nvPicPr>
          <p:cNvPr id="4" name="Picture 3">
            <a:extLst>
              <a:ext uri="{FF2B5EF4-FFF2-40B4-BE49-F238E27FC236}">
                <a16:creationId xmlns:a16="http://schemas.microsoft.com/office/drawing/2014/main" id="{7728755A-BD22-53B1-20E8-811EBEC6124D}"/>
              </a:ext>
            </a:extLst>
          </p:cNvPr>
          <p:cNvPicPr>
            <a:picLocks noChangeAspect="1"/>
          </p:cNvPicPr>
          <p:nvPr/>
        </p:nvPicPr>
        <p:blipFill>
          <a:blip r:embed="rId3"/>
          <a:stretch>
            <a:fillRect/>
          </a:stretch>
        </p:blipFill>
        <p:spPr>
          <a:xfrm>
            <a:off x="4013791" y="947325"/>
            <a:ext cx="4958975" cy="4132479"/>
          </a:xfrm>
          <a:prstGeom prst="rect">
            <a:avLst/>
          </a:prstGeom>
        </p:spPr>
      </p:pic>
      <p:sp>
        <p:nvSpPr>
          <p:cNvPr id="2" name="TextBox 1">
            <a:extLst>
              <a:ext uri="{FF2B5EF4-FFF2-40B4-BE49-F238E27FC236}">
                <a16:creationId xmlns:a16="http://schemas.microsoft.com/office/drawing/2014/main" id="{7DDAFC2E-B882-99EE-0D56-F3F9577482A4}"/>
              </a:ext>
            </a:extLst>
          </p:cNvPr>
          <p:cNvSpPr txBox="1"/>
          <p:nvPr/>
        </p:nvSpPr>
        <p:spPr>
          <a:xfrm>
            <a:off x="53163" y="1355145"/>
            <a:ext cx="893136" cy="338554"/>
          </a:xfrm>
          <a:prstGeom prst="rect">
            <a:avLst/>
          </a:prstGeom>
          <a:noFill/>
        </p:spPr>
        <p:txBody>
          <a:bodyPr wrap="square" rtlCol="0">
            <a:spAutoFit/>
          </a:bodyPr>
          <a:lstStyle/>
          <a:p>
            <a:r>
              <a:rPr lang="en-US" sz="1600" dirty="0"/>
              <a:t>010011</a:t>
            </a:r>
          </a:p>
        </p:txBody>
      </p:sp>
      <p:sp>
        <p:nvSpPr>
          <p:cNvPr id="3" name="Rectangle 2">
            <a:extLst>
              <a:ext uri="{FF2B5EF4-FFF2-40B4-BE49-F238E27FC236}">
                <a16:creationId xmlns:a16="http://schemas.microsoft.com/office/drawing/2014/main" id="{EC86DE53-E8D3-B941-B33D-DBCCBAE428AF}"/>
              </a:ext>
            </a:extLst>
          </p:cNvPr>
          <p:cNvSpPr/>
          <p:nvPr/>
        </p:nvSpPr>
        <p:spPr>
          <a:xfrm>
            <a:off x="4120117" y="2073914"/>
            <a:ext cx="4029739" cy="101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851B66-9DA7-4A16-2E71-E7CA48197FF6}"/>
              </a:ext>
            </a:extLst>
          </p:cNvPr>
          <p:cNvSpPr/>
          <p:nvPr/>
        </p:nvSpPr>
        <p:spPr>
          <a:xfrm rot="5400000">
            <a:off x="3972731" y="2960262"/>
            <a:ext cx="3904521" cy="1010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F5E67899-07F3-9726-57A3-5C012F596BD8}"/>
              </a:ext>
            </a:extLst>
          </p:cNvPr>
          <p:cNvCxnSpPr>
            <a:cxnSpLocks/>
          </p:cNvCxnSpPr>
          <p:nvPr/>
        </p:nvCxnSpPr>
        <p:spPr>
          <a:xfrm rot="10800000">
            <a:off x="994145" y="1662922"/>
            <a:ext cx="4933507" cy="3137678"/>
          </a:xfrm>
          <a:prstGeom prst="curvedConnector3">
            <a:avLst>
              <a:gd name="adj1" fmla="val 10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09F94A-A3B2-C127-CCDE-E6E1653551A6}"/>
              </a:ext>
            </a:extLst>
          </p:cNvPr>
          <p:cNvSpPr txBox="1"/>
          <p:nvPr/>
        </p:nvSpPr>
        <p:spPr>
          <a:xfrm>
            <a:off x="760230" y="1356631"/>
            <a:ext cx="2546498" cy="338554"/>
          </a:xfrm>
          <a:prstGeom prst="rect">
            <a:avLst/>
          </a:prstGeom>
          <a:noFill/>
        </p:spPr>
        <p:txBody>
          <a:bodyPr wrap="square" rtlCol="0">
            <a:spAutoFit/>
          </a:bodyPr>
          <a:lstStyle/>
          <a:p>
            <a:r>
              <a:rPr lang="en-US" sz="1600" dirty="0"/>
              <a:t>011011</a:t>
            </a:r>
          </a:p>
        </p:txBody>
      </p:sp>
    </p:spTree>
    <p:extLst>
      <p:ext uri="{BB962C8B-B14F-4D97-AF65-F5344CB8AC3E}">
        <p14:creationId xmlns:p14="http://schemas.microsoft.com/office/powerpoint/2010/main" val="384496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1" presetClass="exit" presetSubtype="1" fill="hold" nodeType="withEffect">
                                  <p:stCondLst>
                                    <p:cond delay="0"/>
                                  </p:stCondLst>
                                  <p:childTnLst>
                                    <p:animEffect transition="out" filter="wheel(1)">
                                      <p:cBhvr>
                                        <p:cTn id="24" dur="2000"/>
                                        <p:tgtEl>
                                          <p:spTgt spid="7"/>
                                        </p:tgtEl>
                                      </p:cBhvr>
                                    </p:animEffect>
                                    <p:set>
                                      <p:cBhvr>
                                        <p:cTn id="25"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FEA041C6-E4BF-D1DE-C33C-C734D59AFBB5}"/>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0B10B932-A991-A93D-8C89-5E6CF31C745B}"/>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Lookahead</a:t>
            </a:r>
            <a:endParaRPr dirty="0"/>
          </a:p>
        </p:txBody>
      </p:sp>
      <p:pic>
        <p:nvPicPr>
          <p:cNvPr id="4" name="Picture 3">
            <a:extLst>
              <a:ext uri="{FF2B5EF4-FFF2-40B4-BE49-F238E27FC236}">
                <a16:creationId xmlns:a16="http://schemas.microsoft.com/office/drawing/2014/main" id="{EE874E6C-36B4-CEF5-F7E5-5FC8FFB5F2CA}"/>
              </a:ext>
            </a:extLst>
          </p:cNvPr>
          <p:cNvPicPr>
            <a:picLocks noChangeAspect="1"/>
          </p:cNvPicPr>
          <p:nvPr/>
        </p:nvPicPr>
        <p:blipFill>
          <a:blip r:embed="rId3"/>
          <a:stretch>
            <a:fillRect/>
          </a:stretch>
        </p:blipFill>
        <p:spPr>
          <a:xfrm>
            <a:off x="4013791" y="947325"/>
            <a:ext cx="4958975" cy="4132479"/>
          </a:xfrm>
          <a:prstGeom prst="rect">
            <a:avLst/>
          </a:prstGeom>
        </p:spPr>
      </p:pic>
      <p:sp>
        <p:nvSpPr>
          <p:cNvPr id="2" name="TextBox 1">
            <a:extLst>
              <a:ext uri="{FF2B5EF4-FFF2-40B4-BE49-F238E27FC236}">
                <a16:creationId xmlns:a16="http://schemas.microsoft.com/office/drawing/2014/main" id="{E6F42BCC-3CD2-3481-CDAF-BB1D78CAF299}"/>
              </a:ext>
            </a:extLst>
          </p:cNvPr>
          <p:cNvSpPr txBox="1"/>
          <p:nvPr/>
        </p:nvSpPr>
        <p:spPr>
          <a:xfrm>
            <a:off x="53163" y="1355145"/>
            <a:ext cx="2546498" cy="338554"/>
          </a:xfrm>
          <a:prstGeom prst="rect">
            <a:avLst/>
          </a:prstGeom>
          <a:noFill/>
        </p:spPr>
        <p:txBody>
          <a:bodyPr wrap="square" rtlCol="0">
            <a:spAutoFit/>
          </a:bodyPr>
          <a:lstStyle/>
          <a:p>
            <a:r>
              <a:rPr lang="en-US" sz="1600" dirty="0"/>
              <a:t>010011</a:t>
            </a:r>
          </a:p>
        </p:txBody>
      </p:sp>
      <p:sp>
        <p:nvSpPr>
          <p:cNvPr id="3" name="Rectangle 2">
            <a:extLst>
              <a:ext uri="{FF2B5EF4-FFF2-40B4-BE49-F238E27FC236}">
                <a16:creationId xmlns:a16="http://schemas.microsoft.com/office/drawing/2014/main" id="{390C3F6F-2013-7115-EBD5-E875D977DAEC}"/>
              </a:ext>
            </a:extLst>
          </p:cNvPr>
          <p:cNvSpPr/>
          <p:nvPr/>
        </p:nvSpPr>
        <p:spPr>
          <a:xfrm>
            <a:off x="4098853" y="2521245"/>
            <a:ext cx="4029739" cy="101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4A3923-4A81-B175-4EAA-81CE37EDD833}"/>
              </a:ext>
            </a:extLst>
          </p:cNvPr>
          <p:cNvSpPr/>
          <p:nvPr/>
        </p:nvSpPr>
        <p:spPr>
          <a:xfrm rot="5400000">
            <a:off x="5919378" y="2963058"/>
            <a:ext cx="3904521" cy="1010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93CE574D-C436-94C9-0BDF-B91F206E740F}"/>
              </a:ext>
            </a:extLst>
          </p:cNvPr>
          <p:cNvCxnSpPr>
            <a:cxnSpLocks/>
          </p:cNvCxnSpPr>
          <p:nvPr/>
        </p:nvCxnSpPr>
        <p:spPr>
          <a:xfrm rot="10800000">
            <a:off x="1679945" y="1693699"/>
            <a:ext cx="6141191" cy="3117538"/>
          </a:xfrm>
          <a:prstGeom prst="curvedConnector3">
            <a:avLst>
              <a:gd name="adj1" fmla="val 10003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076262-2D5A-8B3D-6DE0-EAFFCB416B01}"/>
              </a:ext>
            </a:extLst>
          </p:cNvPr>
          <p:cNvSpPr txBox="1"/>
          <p:nvPr/>
        </p:nvSpPr>
        <p:spPr>
          <a:xfrm>
            <a:off x="760228" y="1360154"/>
            <a:ext cx="2546498" cy="338554"/>
          </a:xfrm>
          <a:prstGeom prst="rect">
            <a:avLst/>
          </a:prstGeom>
          <a:noFill/>
        </p:spPr>
        <p:txBody>
          <a:bodyPr wrap="square" rtlCol="0">
            <a:spAutoFit/>
          </a:bodyPr>
          <a:lstStyle/>
          <a:p>
            <a:r>
              <a:rPr lang="en-US" sz="1600" dirty="0"/>
              <a:t>011011</a:t>
            </a:r>
          </a:p>
        </p:txBody>
      </p:sp>
      <p:sp>
        <p:nvSpPr>
          <p:cNvPr id="10" name="TextBox 9">
            <a:extLst>
              <a:ext uri="{FF2B5EF4-FFF2-40B4-BE49-F238E27FC236}">
                <a16:creationId xmlns:a16="http://schemas.microsoft.com/office/drawing/2014/main" id="{EBA7D212-08CB-DDDB-07E0-AB42DD4DCFD7}"/>
              </a:ext>
            </a:extLst>
          </p:cNvPr>
          <p:cNvSpPr txBox="1"/>
          <p:nvPr/>
        </p:nvSpPr>
        <p:spPr>
          <a:xfrm>
            <a:off x="1445584" y="1355453"/>
            <a:ext cx="2546498" cy="338554"/>
          </a:xfrm>
          <a:prstGeom prst="rect">
            <a:avLst/>
          </a:prstGeom>
          <a:noFill/>
        </p:spPr>
        <p:txBody>
          <a:bodyPr wrap="square" rtlCol="0">
            <a:spAutoFit/>
          </a:bodyPr>
          <a:lstStyle/>
          <a:p>
            <a:r>
              <a:rPr lang="en-US" sz="1600" dirty="0"/>
              <a:t>111101</a:t>
            </a:r>
          </a:p>
        </p:txBody>
      </p:sp>
    </p:spTree>
    <p:extLst>
      <p:ext uri="{BB962C8B-B14F-4D97-AF65-F5344CB8AC3E}">
        <p14:creationId xmlns:p14="http://schemas.microsoft.com/office/powerpoint/2010/main" val="231891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21" presetClass="exit" presetSubtype="1" fill="hold" nodeType="withEffect">
                                  <p:stCondLst>
                                    <p:cond delay="0"/>
                                  </p:stCondLst>
                                  <p:childTnLst>
                                    <p:animEffect transition="out" filter="wheel(1)">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par>
                                <p:cTn id="16" presetID="21" presetClass="exit" presetSubtype="1" fill="hold" nodeType="withEffect">
                                  <p:stCondLst>
                                    <p:cond delay="0"/>
                                  </p:stCondLst>
                                  <p:childTnLst>
                                    <p:animEffect transition="out" filter="wheel(1)">
                                      <p:cBhvr>
                                        <p:cTn id="17" dur="2000"/>
                                        <p:tgtEl>
                                          <p:spTgt spid="7"/>
                                        </p:tgtEl>
                                      </p:cBhvr>
                                    </p:animEffect>
                                    <p:set>
                                      <p:cBhvr>
                                        <p:cTn id="18"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5FE721ED-06B7-95FB-DC6E-5A915947ADC4}"/>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268CC2BC-C13A-A404-C891-E49FDFAF043E}"/>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Lookahead</a:t>
            </a:r>
            <a:endParaRPr dirty="0"/>
          </a:p>
        </p:txBody>
      </p:sp>
      <p:pic>
        <p:nvPicPr>
          <p:cNvPr id="4" name="Picture 3">
            <a:extLst>
              <a:ext uri="{FF2B5EF4-FFF2-40B4-BE49-F238E27FC236}">
                <a16:creationId xmlns:a16="http://schemas.microsoft.com/office/drawing/2014/main" id="{9B8F8376-D6D8-E830-BE11-2EC2F9621774}"/>
              </a:ext>
            </a:extLst>
          </p:cNvPr>
          <p:cNvPicPr>
            <a:picLocks noChangeAspect="1"/>
          </p:cNvPicPr>
          <p:nvPr/>
        </p:nvPicPr>
        <p:blipFill>
          <a:blip r:embed="rId3"/>
          <a:stretch>
            <a:fillRect/>
          </a:stretch>
        </p:blipFill>
        <p:spPr>
          <a:xfrm>
            <a:off x="4013791" y="947325"/>
            <a:ext cx="4958975" cy="4132479"/>
          </a:xfrm>
          <a:prstGeom prst="rect">
            <a:avLst/>
          </a:prstGeom>
        </p:spPr>
      </p:pic>
      <p:sp>
        <p:nvSpPr>
          <p:cNvPr id="3" name="Rectangle 2">
            <a:extLst>
              <a:ext uri="{FF2B5EF4-FFF2-40B4-BE49-F238E27FC236}">
                <a16:creationId xmlns:a16="http://schemas.microsoft.com/office/drawing/2014/main" id="{122D66AC-5635-A15C-65DD-C3854405E986}"/>
              </a:ext>
            </a:extLst>
          </p:cNvPr>
          <p:cNvSpPr/>
          <p:nvPr/>
        </p:nvSpPr>
        <p:spPr>
          <a:xfrm>
            <a:off x="4109486" y="4461687"/>
            <a:ext cx="4029739" cy="101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24434D-BE93-7BF8-B786-4936A7DDFAAB}"/>
              </a:ext>
            </a:extLst>
          </p:cNvPr>
          <p:cNvSpPr/>
          <p:nvPr/>
        </p:nvSpPr>
        <p:spPr>
          <a:xfrm rot="5400000">
            <a:off x="5121937" y="2977422"/>
            <a:ext cx="3904521" cy="1010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43CBD490-4414-AE6C-BDBA-86958E9F3F97}"/>
              </a:ext>
            </a:extLst>
          </p:cNvPr>
          <p:cNvCxnSpPr>
            <a:cxnSpLocks/>
          </p:cNvCxnSpPr>
          <p:nvPr/>
        </p:nvCxnSpPr>
        <p:spPr>
          <a:xfrm rot="10800000">
            <a:off x="2388337" y="1648047"/>
            <a:ext cx="4635361" cy="3205396"/>
          </a:xfrm>
          <a:prstGeom prst="curvedConnector3">
            <a:avLst>
              <a:gd name="adj1" fmla="val 10000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98240C-9F86-187B-C1EF-320DACB3F224}"/>
              </a:ext>
            </a:extLst>
          </p:cNvPr>
          <p:cNvSpPr txBox="1"/>
          <p:nvPr/>
        </p:nvSpPr>
        <p:spPr>
          <a:xfrm>
            <a:off x="760671" y="1355145"/>
            <a:ext cx="2546498" cy="338554"/>
          </a:xfrm>
          <a:prstGeom prst="rect">
            <a:avLst/>
          </a:prstGeom>
          <a:noFill/>
        </p:spPr>
        <p:txBody>
          <a:bodyPr wrap="square" rtlCol="0">
            <a:spAutoFit/>
          </a:bodyPr>
          <a:lstStyle/>
          <a:p>
            <a:r>
              <a:rPr lang="en-US" sz="1600" dirty="0"/>
              <a:t>011011</a:t>
            </a:r>
          </a:p>
        </p:txBody>
      </p:sp>
      <p:sp>
        <p:nvSpPr>
          <p:cNvPr id="10" name="TextBox 9">
            <a:extLst>
              <a:ext uri="{FF2B5EF4-FFF2-40B4-BE49-F238E27FC236}">
                <a16:creationId xmlns:a16="http://schemas.microsoft.com/office/drawing/2014/main" id="{F0ED619E-9D0A-CB6E-70C8-482C9B24CEFE}"/>
              </a:ext>
            </a:extLst>
          </p:cNvPr>
          <p:cNvSpPr txBox="1"/>
          <p:nvPr/>
        </p:nvSpPr>
        <p:spPr>
          <a:xfrm>
            <a:off x="1446914" y="1355145"/>
            <a:ext cx="2546498" cy="338554"/>
          </a:xfrm>
          <a:prstGeom prst="rect">
            <a:avLst/>
          </a:prstGeom>
          <a:noFill/>
        </p:spPr>
        <p:txBody>
          <a:bodyPr wrap="square" rtlCol="0">
            <a:spAutoFit/>
          </a:bodyPr>
          <a:lstStyle/>
          <a:p>
            <a:r>
              <a:rPr lang="en-US" sz="1600" dirty="0"/>
              <a:t>111101</a:t>
            </a:r>
          </a:p>
        </p:txBody>
      </p:sp>
      <p:sp>
        <p:nvSpPr>
          <p:cNvPr id="8" name="TextBox 7">
            <a:extLst>
              <a:ext uri="{FF2B5EF4-FFF2-40B4-BE49-F238E27FC236}">
                <a16:creationId xmlns:a16="http://schemas.microsoft.com/office/drawing/2014/main" id="{20F7C93A-4495-CD7E-273B-A540142897D0}"/>
              </a:ext>
            </a:extLst>
          </p:cNvPr>
          <p:cNvSpPr txBox="1"/>
          <p:nvPr/>
        </p:nvSpPr>
        <p:spPr>
          <a:xfrm>
            <a:off x="2120302" y="1355145"/>
            <a:ext cx="2546498" cy="338554"/>
          </a:xfrm>
          <a:prstGeom prst="rect">
            <a:avLst/>
          </a:prstGeom>
          <a:noFill/>
        </p:spPr>
        <p:txBody>
          <a:bodyPr wrap="square" rtlCol="0">
            <a:spAutoFit/>
          </a:bodyPr>
          <a:lstStyle/>
          <a:p>
            <a:r>
              <a:rPr lang="en-US" sz="1600" dirty="0"/>
              <a:t>101111</a:t>
            </a:r>
          </a:p>
        </p:txBody>
      </p:sp>
      <p:sp>
        <p:nvSpPr>
          <p:cNvPr id="13" name="TextBox 12">
            <a:extLst>
              <a:ext uri="{FF2B5EF4-FFF2-40B4-BE49-F238E27FC236}">
                <a16:creationId xmlns:a16="http://schemas.microsoft.com/office/drawing/2014/main" id="{DB1DAD05-61A0-98A1-D89A-A7C790820107}"/>
              </a:ext>
            </a:extLst>
          </p:cNvPr>
          <p:cNvSpPr txBox="1"/>
          <p:nvPr/>
        </p:nvSpPr>
        <p:spPr>
          <a:xfrm>
            <a:off x="53163" y="1355145"/>
            <a:ext cx="946297" cy="338554"/>
          </a:xfrm>
          <a:prstGeom prst="rect">
            <a:avLst/>
          </a:prstGeom>
          <a:noFill/>
        </p:spPr>
        <p:txBody>
          <a:bodyPr wrap="square" rtlCol="0">
            <a:spAutoFit/>
          </a:bodyPr>
          <a:lstStyle/>
          <a:p>
            <a:r>
              <a:rPr lang="en-US" sz="1600" dirty="0"/>
              <a:t>010011</a:t>
            </a:r>
          </a:p>
        </p:txBody>
      </p:sp>
    </p:spTree>
    <p:extLst>
      <p:ext uri="{BB962C8B-B14F-4D97-AF65-F5344CB8AC3E}">
        <p14:creationId xmlns:p14="http://schemas.microsoft.com/office/powerpoint/2010/main" val="170986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1" presetClass="exit" presetSubtype="1" fill="hold" nodeType="withEffect">
                                  <p:stCondLst>
                                    <p:cond delay="0"/>
                                  </p:stCondLst>
                                  <p:childTnLst>
                                    <p:animEffect transition="out" filter="wheel(1)">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9A4AABBB-F58C-6D2B-3E0A-15F23399D29E}"/>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34CFB372-D82B-ADC8-AAE3-F6DAB0D050CD}"/>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Lookahead</a:t>
            </a:r>
            <a:endParaRPr dirty="0"/>
          </a:p>
        </p:txBody>
      </p:sp>
      <p:pic>
        <p:nvPicPr>
          <p:cNvPr id="4" name="Picture 3">
            <a:extLst>
              <a:ext uri="{FF2B5EF4-FFF2-40B4-BE49-F238E27FC236}">
                <a16:creationId xmlns:a16="http://schemas.microsoft.com/office/drawing/2014/main" id="{D71F2ED6-52AC-7FC5-2E49-6D707FDE52C2}"/>
              </a:ext>
            </a:extLst>
          </p:cNvPr>
          <p:cNvPicPr>
            <a:picLocks noChangeAspect="1"/>
          </p:cNvPicPr>
          <p:nvPr/>
        </p:nvPicPr>
        <p:blipFill>
          <a:blip r:embed="rId3"/>
          <a:stretch>
            <a:fillRect/>
          </a:stretch>
        </p:blipFill>
        <p:spPr>
          <a:xfrm>
            <a:off x="4013791" y="947325"/>
            <a:ext cx="4958975" cy="4132479"/>
          </a:xfrm>
          <a:prstGeom prst="rect">
            <a:avLst/>
          </a:prstGeom>
        </p:spPr>
      </p:pic>
      <p:sp>
        <p:nvSpPr>
          <p:cNvPr id="3" name="Rectangle 2">
            <a:extLst>
              <a:ext uri="{FF2B5EF4-FFF2-40B4-BE49-F238E27FC236}">
                <a16:creationId xmlns:a16="http://schemas.microsoft.com/office/drawing/2014/main" id="{6846E80C-2743-C7E4-24EC-CF215DDA86C5}"/>
              </a:ext>
            </a:extLst>
          </p:cNvPr>
          <p:cNvSpPr/>
          <p:nvPr/>
        </p:nvSpPr>
        <p:spPr>
          <a:xfrm>
            <a:off x="4136067" y="3674878"/>
            <a:ext cx="4029739" cy="101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A1E709-7B3F-0EA1-3689-B7021CC1ACC7}"/>
              </a:ext>
            </a:extLst>
          </p:cNvPr>
          <p:cNvSpPr/>
          <p:nvPr/>
        </p:nvSpPr>
        <p:spPr>
          <a:xfrm rot="5400000">
            <a:off x="5525974" y="2961474"/>
            <a:ext cx="3904521" cy="1010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D1C8E5E8-5CBF-9234-4264-8E5796F2BF34}"/>
              </a:ext>
            </a:extLst>
          </p:cNvPr>
          <p:cNvCxnSpPr>
            <a:cxnSpLocks/>
          </p:cNvCxnSpPr>
          <p:nvPr/>
        </p:nvCxnSpPr>
        <p:spPr>
          <a:xfrm rot="10800000">
            <a:off x="3004585" y="1693700"/>
            <a:ext cx="4423144" cy="3112221"/>
          </a:xfrm>
          <a:prstGeom prst="curvedConnector3">
            <a:avLst>
              <a:gd name="adj1" fmla="val 10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D5A4FF-6953-9BF2-8EC8-54AD2356885C}"/>
              </a:ext>
            </a:extLst>
          </p:cNvPr>
          <p:cNvSpPr txBox="1"/>
          <p:nvPr/>
        </p:nvSpPr>
        <p:spPr>
          <a:xfrm>
            <a:off x="2799907" y="1358619"/>
            <a:ext cx="2546498" cy="338554"/>
          </a:xfrm>
          <a:prstGeom prst="rect">
            <a:avLst/>
          </a:prstGeom>
          <a:noFill/>
        </p:spPr>
        <p:txBody>
          <a:bodyPr wrap="square" rtlCol="0">
            <a:spAutoFit/>
          </a:bodyPr>
          <a:lstStyle/>
          <a:p>
            <a:r>
              <a:rPr lang="en-US" sz="1600" dirty="0"/>
              <a:t>110110</a:t>
            </a:r>
          </a:p>
        </p:txBody>
      </p:sp>
      <p:sp>
        <p:nvSpPr>
          <p:cNvPr id="15" name="TextBox 14">
            <a:extLst>
              <a:ext uri="{FF2B5EF4-FFF2-40B4-BE49-F238E27FC236}">
                <a16:creationId xmlns:a16="http://schemas.microsoft.com/office/drawing/2014/main" id="{0C43C264-5000-BABD-627F-E613EBA17826}"/>
              </a:ext>
            </a:extLst>
          </p:cNvPr>
          <p:cNvSpPr txBox="1"/>
          <p:nvPr/>
        </p:nvSpPr>
        <p:spPr>
          <a:xfrm>
            <a:off x="388089" y="2717694"/>
            <a:ext cx="2719276" cy="707886"/>
          </a:xfrm>
          <a:prstGeom prst="rect">
            <a:avLst/>
          </a:prstGeom>
          <a:noFill/>
        </p:spPr>
        <p:txBody>
          <a:bodyPr wrap="square" rtlCol="0">
            <a:spAutoFit/>
          </a:bodyPr>
          <a:lstStyle/>
          <a:p>
            <a:r>
              <a:rPr lang="en-US" sz="2000" dirty="0"/>
              <a:t>4 table references</a:t>
            </a:r>
          </a:p>
          <a:p>
            <a:r>
              <a:rPr lang="en-US" sz="2000" dirty="0"/>
              <a:t>18 prefetch targets</a:t>
            </a:r>
          </a:p>
        </p:txBody>
      </p:sp>
      <p:sp>
        <p:nvSpPr>
          <p:cNvPr id="16" name="TextBox 15">
            <a:extLst>
              <a:ext uri="{FF2B5EF4-FFF2-40B4-BE49-F238E27FC236}">
                <a16:creationId xmlns:a16="http://schemas.microsoft.com/office/drawing/2014/main" id="{BF8F63E3-5AD3-63E4-F212-83F9E4800875}"/>
              </a:ext>
            </a:extLst>
          </p:cNvPr>
          <p:cNvSpPr txBox="1"/>
          <p:nvPr/>
        </p:nvSpPr>
        <p:spPr>
          <a:xfrm>
            <a:off x="760671" y="1355145"/>
            <a:ext cx="1030030" cy="338554"/>
          </a:xfrm>
          <a:prstGeom prst="rect">
            <a:avLst/>
          </a:prstGeom>
          <a:noFill/>
        </p:spPr>
        <p:txBody>
          <a:bodyPr wrap="square" rtlCol="0">
            <a:spAutoFit/>
          </a:bodyPr>
          <a:lstStyle/>
          <a:p>
            <a:r>
              <a:rPr lang="en-US" sz="1600" dirty="0"/>
              <a:t>011011</a:t>
            </a:r>
          </a:p>
        </p:txBody>
      </p:sp>
      <p:sp>
        <p:nvSpPr>
          <p:cNvPr id="17" name="TextBox 16">
            <a:extLst>
              <a:ext uri="{FF2B5EF4-FFF2-40B4-BE49-F238E27FC236}">
                <a16:creationId xmlns:a16="http://schemas.microsoft.com/office/drawing/2014/main" id="{4E0228BA-CD5C-99EC-5243-A710CC70A292}"/>
              </a:ext>
            </a:extLst>
          </p:cNvPr>
          <p:cNvSpPr txBox="1"/>
          <p:nvPr/>
        </p:nvSpPr>
        <p:spPr>
          <a:xfrm>
            <a:off x="1446914" y="1355145"/>
            <a:ext cx="879842" cy="338554"/>
          </a:xfrm>
          <a:prstGeom prst="rect">
            <a:avLst/>
          </a:prstGeom>
          <a:noFill/>
        </p:spPr>
        <p:txBody>
          <a:bodyPr wrap="square" rtlCol="0">
            <a:spAutoFit/>
          </a:bodyPr>
          <a:lstStyle/>
          <a:p>
            <a:r>
              <a:rPr lang="en-US" sz="1600" dirty="0"/>
              <a:t>111101</a:t>
            </a:r>
          </a:p>
        </p:txBody>
      </p:sp>
      <p:sp>
        <p:nvSpPr>
          <p:cNvPr id="18" name="TextBox 17">
            <a:extLst>
              <a:ext uri="{FF2B5EF4-FFF2-40B4-BE49-F238E27FC236}">
                <a16:creationId xmlns:a16="http://schemas.microsoft.com/office/drawing/2014/main" id="{14EEB6A6-45F5-D62E-7A84-699FD18A5D45}"/>
              </a:ext>
            </a:extLst>
          </p:cNvPr>
          <p:cNvSpPr txBox="1"/>
          <p:nvPr/>
        </p:nvSpPr>
        <p:spPr>
          <a:xfrm>
            <a:off x="53163" y="1355145"/>
            <a:ext cx="946297" cy="338554"/>
          </a:xfrm>
          <a:prstGeom prst="rect">
            <a:avLst/>
          </a:prstGeom>
          <a:noFill/>
        </p:spPr>
        <p:txBody>
          <a:bodyPr wrap="square" rtlCol="0">
            <a:spAutoFit/>
          </a:bodyPr>
          <a:lstStyle/>
          <a:p>
            <a:r>
              <a:rPr lang="en-US" sz="1600" dirty="0"/>
              <a:t>010011</a:t>
            </a:r>
          </a:p>
        </p:txBody>
      </p:sp>
      <p:sp>
        <p:nvSpPr>
          <p:cNvPr id="19" name="TextBox 18">
            <a:extLst>
              <a:ext uri="{FF2B5EF4-FFF2-40B4-BE49-F238E27FC236}">
                <a16:creationId xmlns:a16="http://schemas.microsoft.com/office/drawing/2014/main" id="{F1E9495C-1BFC-33FE-D57B-9E099E8E2B91}"/>
              </a:ext>
            </a:extLst>
          </p:cNvPr>
          <p:cNvSpPr txBox="1"/>
          <p:nvPr/>
        </p:nvSpPr>
        <p:spPr>
          <a:xfrm>
            <a:off x="2120302" y="1355145"/>
            <a:ext cx="872763" cy="338554"/>
          </a:xfrm>
          <a:prstGeom prst="rect">
            <a:avLst/>
          </a:prstGeom>
          <a:noFill/>
        </p:spPr>
        <p:txBody>
          <a:bodyPr wrap="square" rtlCol="0">
            <a:spAutoFit/>
          </a:bodyPr>
          <a:lstStyle/>
          <a:p>
            <a:r>
              <a:rPr lang="en-US" sz="1600" dirty="0"/>
              <a:t>101111</a:t>
            </a:r>
          </a:p>
        </p:txBody>
      </p:sp>
      <p:sp>
        <p:nvSpPr>
          <p:cNvPr id="22" name="Rectangle 21">
            <a:extLst>
              <a:ext uri="{FF2B5EF4-FFF2-40B4-BE49-F238E27FC236}">
                <a16:creationId xmlns:a16="http://schemas.microsoft.com/office/drawing/2014/main" id="{382196AF-A1AC-AB19-0C0A-6CAB3197F00A}"/>
              </a:ext>
            </a:extLst>
          </p:cNvPr>
          <p:cNvSpPr/>
          <p:nvPr/>
        </p:nvSpPr>
        <p:spPr>
          <a:xfrm>
            <a:off x="829340" y="1358619"/>
            <a:ext cx="2796362" cy="335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FDBF704-BE42-E0C8-8729-059CB9AF0ABE}"/>
              </a:ext>
            </a:extLst>
          </p:cNvPr>
          <p:cNvCxnSpPr>
            <a:cxnSpLocks/>
          </p:cNvCxnSpPr>
          <p:nvPr/>
        </p:nvCxnSpPr>
        <p:spPr>
          <a:xfrm flipV="1">
            <a:off x="2206256" y="1353302"/>
            <a:ext cx="0" cy="335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80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21" presetClass="exit" presetSubtype="1" fill="hold" nodeType="withEffect">
                                  <p:stCondLst>
                                    <p:cond delay="0"/>
                                  </p:stCondLst>
                                  <p:childTnLst>
                                    <p:animEffect transition="out" filter="wheel(1)">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3B820312-79D5-B63C-D66E-203814213B66}"/>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1182BCF3-A81A-B283-30FF-AA7A5F85430E}"/>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Filtering</a:t>
            </a:r>
            <a:endParaRPr dirty="0"/>
          </a:p>
        </p:txBody>
      </p:sp>
      <p:sp>
        <p:nvSpPr>
          <p:cNvPr id="154" name="Google Shape;154;p30">
            <a:extLst>
              <a:ext uri="{FF2B5EF4-FFF2-40B4-BE49-F238E27FC236}">
                <a16:creationId xmlns:a16="http://schemas.microsoft.com/office/drawing/2014/main" id="{14D15CCD-B4BD-C225-1C4E-50684076F9CC}"/>
              </a:ext>
            </a:extLst>
          </p:cNvPr>
          <p:cNvSpPr txBox="1"/>
          <p:nvPr/>
        </p:nvSpPr>
        <p:spPr>
          <a:xfrm>
            <a:off x="623901" y="1050863"/>
            <a:ext cx="5709876" cy="3386700"/>
          </a:xfrm>
          <a:prstGeom prst="rect">
            <a:avLst/>
          </a:prstGeom>
          <a:noFill/>
          <a:ln>
            <a:noFill/>
          </a:ln>
        </p:spPr>
        <p:txBody>
          <a:bodyPr spcFirstLastPara="1" wrap="square" lIns="91425" tIns="91425" rIns="91425" bIns="91425" anchor="t" anchorCtr="0">
            <a:noAutofit/>
          </a:bodyPr>
          <a:lstStyle/>
          <a:p>
            <a:pPr marL="457200" indent="-361950">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SPPAM incorporates usefulness feedback by sampling usefulness for each pattern</a:t>
            </a: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0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Each pattern’s usefulness determines whether it will be probabilistically dropped and whether it may attempt lookahead prefetching</a:t>
            </a:r>
          </a:p>
          <a:p>
            <a:pPr marL="457200" lvl="0" indent="-361950" algn="l" rtl="0">
              <a:spcBef>
                <a:spcPts val="0"/>
              </a:spcBef>
              <a:spcAft>
                <a:spcPts val="0"/>
              </a:spcAft>
              <a:buClr>
                <a:schemeClr val="dk1"/>
              </a:buClr>
              <a:buSzPts val="2100"/>
              <a:buFont typeface="Work Sans Medium"/>
              <a:buChar char="●"/>
            </a:pPr>
            <a:endParaRPr sz="20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
        <p:nvSpPr>
          <p:cNvPr id="3" name="TextBox 2">
            <a:extLst>
              <a:ext uri="{FF2B5EF4-FFF2-40B4-BE49-F238E27FC236}">
                <a16:creationId xmlns:a16="http://schemas.microsoft.com/office/drawing/2014/main" id="{031AEE74-859F-4CA7-2DEE-226BF40589D1}"/>
              </a:ext>
            </a:extLst>
          </p:cNvPr>
          <p:cNvSpPr txBox="1"/>
          <p:nvPr/>
        </p:nvSpPr>
        <p:spPr>
          <a:xfrm>
            <a:off x="513790" y="2102696"/>
            <a:ext cx="5709877" cy="1200329"/>
          </a:xfrm>
          <a:prstGeom prst="rect">
            <a:avLst/>
          </a:prstGeom>
          <a:noFill/>
        </p:spPr>
        <p:txBody>
          <a:bodyPr wrap="square">
            <a:spAutoFit/>
          </a:bodyPr>
          <a:lstStyle/>
          <a:p>
            <a:pPr marL="914400" lvl="1" indent="-361950" algn="l" rtl="0">
              <a:spcBef>
                <a:spcPts val="0"/>
              </a:spcBef>
              <a:spcAft>
                <a:spcPts val="0"/>
              </a:spcAft>
              <a:buClr>
                <a:schemeClr val="dk1"/>
              </a:buClr>
              <a:buSzPts val="2100"/>
              <a:buFont typeface="Work Sans Medium"/>
              <a:buChar char="○"/>
            </a:pPr>
            <a:r>
              <a:rPr lang="en-US" dirty="0">
                <a:solidFill>
                  <a:schemeClr val="dk1"/>
                </a:solidFill>
                <a:latin typeface="Work Sans Medium"/>
                <a:ea typeface="Work Sans Medium"/>
                <a:cs typeface="Work Sans Medium"/>
                <a:sym typeface="Work Sans Medium"/>
              </a:rPr>
              <a:t>The pattern that triggered each prefetch can be inferred from the region’s access map</a:t>
            </a:r>
          </a:p>
          <a:p>
            <a:pPr marL="914400" lvl="1" indent="-361950" algn="l" rtl="0">
              <a:spcBef>
                <a:spcPts val="0"/>
              </a:spcBef>
              <a:spcAft>
                <a:spcPts val="0"/>
              </a:spcAft>
              <a:buClr>
                <a:schemeClr val="dk1"/>
              </a:buClr>
              <a:buSzPts val="2100"/>
              <a:buFont typeface="Work Sans Medium"/>
              <a:buChar char="○"/>
            </a:pPr>
            <a:r>
              <a:rPr lang="en-US" dirty="0">
                <a:solidFill>
                  <a:schemeClr val="dk1"/>
                </a:solidFill>
                <a:latin typeface="Work Sans Medium"/>
                <a:ea typeface="Work Sans Medium"/>
                <a:cs typeface="Work Sans Medium"/>
                <a:sym typeface="Work Sans Medium"/>
              </a:rPr>
              <a:t>If region entries don’t last long enough, SPPAM falls back to utilizing global usefulness</a:t>
            </a:r>
          </a:p>
          <a:p>
            <a:pPr marL="914400" lvl="1" indent="-361950" algn="l" rtl="0">
              <a:spcBef>
                <a:spcPts val="0"/>
              </a:spcBef>
              <a:spcAft>
                <a:spcPts val="0"/>
              </a:spcAft>
              <a:buClr>
                <a:schemeClr val="dk1"/>
              </a:buClr>
              <a:buSzPts val="2100"/>
              <a:buFont typeface="Work Sans Medium"/>
              <a:buChar char="○"/>
            </a:pPr>
            <a:endParaRPr lang="en-US" sz="1600" dirty="0">
              <a:solidFill>
                <a:schemeClr val="dk1"/>
              </a:solidFill>
              <a:latin typeface="Work Sans Medium"/>
              <a:ea typeface="Work Sans Medium"/>
              <a:cs typeface="Work Sans Medium"/>
              <a:sym typeface="Work Sans Medium"/>
            </a:endParaRPr>
          </a:p>
        </p:txBody>
      </p:sp>
      <p:pic>
        <p:nvPicPr>
          <p:cNvPr id="4" name="Graphic 3" descr="Scatterplot with solid fill">
            <a:extLst>
              <a:ext uri="{FF2B5EF4-FFF2-40B4-BE49-F238E27FC236}">
                <a16:creationId xmlns:a16="http://schemas.microsoft.com/office/drawing/2014/main" id="{AA05FB86-80A4-E746-4512-C293BF9F1C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3888" y="1125360"/>
            <a:ext cx="1761464" cy="1761464"/>
          </a:xfrm>
          <a:prstGeom prst="rect">
            <a:avLst/>
          </a:prstGeom>
        </p:spPr>
      </p:pic>
      <p:pic>
        <p:nvPicPr>
          <p:cNvPr id="6" name="Graphic 5" descr="Dice with solid fill">
            <a:extLst>
              <a:ext uri="{FF2B5EF4-FFF2-40B4-BE49-F238E27FC236}">
                <a16:creationId xmlns:a16="http://schemas.microsoft.com/office/drawing/2014/main" id="{AD3F0A93-5391-2FC3-6AA4-658C579897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2221" y="3036133"/>
            <a:ext cx="1524798" cy="1524798"/>
          </a:xfrm>
          <a:prstGeom prst="rect">
            <a:avLst/>
          </a:prstGeom>
        </p:spPr>
      </p:pic>
    </p:spTree>
    <p:extLst>
      <p:ext uri="{BB962C8B-B14F-4D97-AF65-F5344CB8AC3E}">
        <p14:creationId xmlns:p14="http://schemas.microsoft.com/office/powerpoint/2010/main" val="231456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0E55CB43-335A-1302-288E-4016F992F59B}"/>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52B8A1FB-F03F-6BF3-29BA-B0D7BC1E6506}"/>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Overview</a:t>
            </a:r>
            <a:endParaRPr dirty="0"/>
          </a:p>
        </p:txBody>
      </p:sp>
      <p:pic>
        <p:nvPicPr>
          <p:cNvPr id="4" name="Graphic 3">
            <a:extLst>
              <a:ext uri="{FF2B5EF4-FFF2-40B4-BE49-F238E27FC236}">
                <a16:creationId xmlns:a16="http://schemas.microsoft.com/office/drawing/2014/main" id="{EDDA0454-586E-EF7E-459B-F47ED0AF0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720" y="1033078"/>
            <a:ext cx="3914775" cy="3257550"/>
          </a:xfrm>
          <a:prstGeom prst="rect">
            <a:avLst/>
          </a:prstGeom>
        </p:spPr>
      </p:pic>
      <mc:AlternateContent xmlns:mc="http://schemas.openxmlformats.org/markup-compatibility/2006" xmlns:a14="http://schemas.microsoft.com/office/drawing/2010/main">
        <mc:Choice Requires="a14">
          <p:sp>
            <p:nvSpPr>
              <p:cNvPr id="6" name="Google Shape;154;p30">
                <a:extLst>
                  <a:ext uri="{FF2B5EF4-FFF2-40B4-BE49-F238E27FC236}">
                    <a16:creationId xmlns:a16="http://schemas.microsoft.com/office/drawing/2014/main" id="{78C8F6EA-945A-2FC8-D135-8BD5431A6C86}"/>
                  </a:ext>
                </a:extLst>
              </p:cNvPr>
              <p:cNvSpPr txBox="1"/>
              <p:nvPr/>
            </p:nvSpPr>
            <p:spPr>
              <a:xfrm>
                <a:off x="4664495" y="962255"/>
                <a:ext cx="5709876" cy="3386700"/>
              </a:xfrm>
              <a:prstGeom prst="rect">
                <a:avLst/>
              </a:prstGeom>
              <a:noFill/>
              <a:ln>
                <a:noFill/>
              </a:ln>
            </p:spPr>
            <p:txBody>
              <a:bodyPr spcFirstLastPara="1" wrap="square" lIns="91425" tIns="91425" rIns="91425" bIns="91425" anchor="t" anchorCtr="0">
                <a:noAutofit/>
              </a:bodyPr>
              <a:lstStyle/>
              <a:p>
                <a:pPr marL="457200" indent="-361950">
                  <a:buClr>
                    <a:schemeClr val="dk1"/>
                  </a:buClr>
                  <a:buSzPts val="2100"/>
                  <a:buFont typeface="Work Sans Medium"/>
                  <a:buChar char="●"/>
                </a:pPr>
                <a14:m>
                  <m:oMath xmlns:m="http://schemas.openxmlformats.org/officeDocument/2006/math">
                    <m:sSup>
                      <m:sSupPr>
                        <m:ctrlPr>
                          <a:rPr lang="ar-AE" sz="2000" i="1" smtClean="0">
                            <a:solidFill>
                              <a:schemeClr val="dk1"/>
                            </a:solidFill>
                            <a:latin typeface="Cambria Math" panose="02040503050406030204" pitchFamily="18" charset="0"/>
                            <a:sym typeface="Work Sans Medium"/>
                          </a:rPr>
                        </m:ctrlPr>
                      </m:sSupPr>
                      <m:e>
                        <m:r>
                          <m:rPr>
                            <m:nor/>
                          </m:rPr>
                          <a:rPr lang="en-US" sz="2000" dirty="0">
                            <a:solidFill>
                              <a:schemeClr val="dk1"/>
                            </a:solidFill>
                            <a:latin typeface="Work Sans Medium"/>
                            <a:ea typeface="Work Sans Medium"/>
                            <a:cs typeface="Work Sans Medium"/>
                            <a:sym typeface="Work Sans Medium"/>
                          </a:rPr>
                          <m:t>Berti</m:t>
                        </m:r>
                      </m:e>
                      <m:sup>
                        <m:r>
                          <a:rPr lang="en-US" sz="2000" b="0" i="1" dirty="0" smtClean="0">
                            <a:solidFill>
                              <a:schemeClr val="dk1"/>
                            </a:solidFill>
                            <a:latin typeface="Cambria Math" panose="02040503050406030204" pitchFamily="18" charset="0"/>
                            <a:ea typeface="Work Sans Medium"/>
                            <a:cs typeface="Work Sans Medium"/>
                            <a:sym typeface="Work Sans Medium"/>
                          </a:rPr>
                          <m:t>8</m:t>
                        </m:r>
                      </m:sup>
                    </m:sSup>
                    <m:r>
                      <a:rPr lang="en-US" sz="2000" b="0" i="0" smtClean="0">
                        <a:solidFill>
                          <a:schemeClr val="dk1"/>
                        </a:solidFill>
                        <a:latin typeface="Cambria Math" panose="02040503050406030204" pitchFamily="18" charset="0"/>
                        <a:sym typeface="Work Sans Medium"/>
                      </a:rPr>
                      <m:t> </m:t>
                    </m:r>
                  </m:oMath>
                </a14:m>
                <a:r>
                  <a:rPr lang="en-US" sz="2000" dirty="0">
                    <a:solidFill>
                      <a:schemeClr val="dk1"/>
                    </a:solidFill>
                    <a:latin typeface="Work Sans Medium"/>
                    <a:ea typeface="Work Sans Medium"/>
                    <a:cs typeface="Work Sans Medium"/>
                    <a:sym typeface="Work Sans Medium"/>
                  </a:rPr>
                  <a:t>in the L1D </a:t>
                </a:r>
              </a:p>
              <a:p>
                <a:pPr marL="457200" indent="-361950">
                  <a:buClr>
                    <a:schemeClr val="dk1"/>
                  </a:buClr>
                  <a:buSzPts val="2100"/>
                  <a:buFont typeface="Work Sans Medium"/>
                  <a:buChar char="●"/>
                </a:pPr>
                <a14:m>
                  <m:oMath xmlns:m="http://schemas.openxmlformats.org/officeDocument/2006/math">
                    <m:sSup>
                      <m:sSupPr>
                        <m:ctrlPr>
                          <a:rPr lang="en-US" sz="2000" i="1" smtClean="0">
                            <a:solidFill>
                              <a:schemeClr val="dk1"/>
                            </a:solidFill>
                            <a:latin typeface="Cambria Math" panose="02040503050406030204" pitchFamily="18" charset="0"/>
                            <a:sym typeface="Work Sans Medium"/>
                          </a:rPr>
                        </m:ctrlPr>
                      </m:sSupPr>
                      <m:e>
                        <m:r>
                          <m:rPr>
                            <m:nor/>
                          </m:rPr>
                          <a:rPr lang="en-US" sz="2000" dirty="0">
                            <a:solidFill>
                              <a:schemeClr val="dk1"/>
                            </a:solidFill>
                            <a:latin typeface="Work Sans Medium"/>
                            <a:ea typeface="Work Sans Medium"/>
                            <a:cs typeface="Work Sans Medium"/>
                            <a:sym typeface="Work Sans Medium"/>
                          </a:rPr>
                          <m:t>Bingo</m:t>
                        </m:r>
                      </m:e>
                      <m:sup>
                        <m:r>
                          <a:rPr lang="en-US" sz="2000" b="0" i="1" dirty="0" smtClean="0">
                            <a:solidFill>
                              <a:schemeClr val="dk1"/>
                            </a:solidFill>
                            <a:latin typeface="Cambria Math" panose="02040503050406030204" pitchFamily="18" charset="0"/>
                            <a:ea typeface="Work Sans Medium"/>
                            <a:cs typeface="Work Sans Medium"/>
                            <a:sym typeface="Work Sans Medium"/>
                          </a:rPr>
                          <m:t>9</m:t>
                        </m:r>
                      </m:sup>
                    </m:sSup>
                  </m:oMath>
                </a14:m>
                <a:r>
                  <a:rPr lang="en-US" sz="2000" dirty="0">
                    <a:solidFill>
                      <a:schemeClr val="dk1"/>
                    </a:solidFill>
                    <a:latin typeface="Work Sans Medium"/>
                    <a:ea typeface="Work Sans Medium"/>
                    <a:cs typeface="Work Sans Medium"/>
                    <a:sym typeface="Work Sans Medium"/>
                  </a:rPr>
                  <a:t> in the LLC</a:t>
                </a:r>
              </a:p>
              <a:p>
                <a:pPr marL="457200" indent="-361950">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SPPAM in the L2C</a:t>
                </a:r>
              </a:p>
              <a:p>
                <a:pPr marL="457200" indent="-361950">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SPPAM receives information</a:t>
                </a:r>
                <a:br>
                  <a:rPr lang="en-US" sz="2000" dirty="0">
                    <a:solidFill>
                      <a:schemeClr val="dk1"/>
                    </a:solidFill>
                    <a:latin typeface="Work Sans Medium"/>
                    <a:ea typeface="Work Sans Medium"/>
                    <a:cs typeface="Work Sans Medium"/>
                    <a:sym typeface="Work Sans Medium"/>
                  </a:rPr>
                </a:br>
                <a:r>
                  <a:rPr lang="en-US" sz="2000" dirty="0">
                    <a:solidFill>
                      <a:schemeClr val="dk1"/>
                    </a:solidFill>
                    <a:latin typeface="Work Sans Medium"/>
                    <a:ea typeface="Work Sans Medium"/>
                    <a:cs typeface="Work Sans Medium"/>
                    <a:sym typeface="Work Sans Medium"/>
                  </a:rPr>
                  <a:t>from both prefetchers</a:t>
                </a:r>
              </a:p>
              <a:p>
                <a:pPr marL="457200" indent="-361950">
                  <a:buClr>
                    <a:schemeClr val="dk1"/>
                  </a:buClr>
                  <a:buSzPts val="2100"/>
                  <a:buFont typeface="Work Sans Medium"/>
                  <a:buChar char="●"/>
                </a:pPr>
                <a:endParaRPr lang="en-US" sz="2000" i="1" dirty="0">
                  <a:solidFill>
                    <a:schemeClr val="dk1"/>
                  </a:solidFill>
                  <a:latin typeface="Work Sans Medium"/>
                  <a:ea typeface="Work Sans Medium"/>
                  <a:cs typeface="Work Sans Medium"/>
                  <a:sym typeface="Work Sans Medium"/>
                </a:endParaRPr>
              </a:p>
              <a:p>
                <a:pPr marL="95250">
                  <a:buClr>
                    <a:schemeClr val="dk1"/>
                  </a:buClr>
                  <a:buSzPts val="2100"/>
                </a:pPr>
                <a:endParaRPr lang="en-US" sz="2000" i="1" dirty="0">
                  <a:solidFill>
                    <a:schemeClr val="dk1"/>
                  </a:solidFill>
                  <a:latin typeface="Work Sans Medium"/>
                  <a:ea typeface="Work Sans Medium"/>
                  <a:cs typeface="Work Sans Medium"/>
                  <a:sym typeface="Work Sans Medium"/>
                </a:endParaRPr>
              </a:p>
              <a:p>
                <a:pPr marL="95250">
                  <a:buClr>
                    <a:schemeClr val="dk1"/>
                  </a:buClr>
                  <a:buSzPts val="2100"/>
                </a:pPr>
                <a:endParaRPr lang="en-US" sz="2000" i="1" dirty="0">
                  <a:solidFill>
                    <a:schemeClr val="dk1"/>
                  </a:solidFill>
                  <a:latin typeface="Work Sans Medium"/>
                  <a:ea typeface="Work Sans Medium"/>
                  <a:cs typeface="Work Sans Medium"/>
                  <a:sym typeface="Work Sans Medium"/>
                </a:endParaRPr>
              </a:p>
              <a:p>
                <a:pPr marL="457200" indent="-361950">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Bingo acts as a fall-through</a:t>
                </a:r>
                <a:br>
                  <a:rPr lang="en-US" sz="2000" dirty="0">
                    <a:solidFill>
                      <a:schemeClr val="dk1"/>
                    </a:solidFill>
                    <a:latin typeface="Work Sans Medium"/>
                    <a:ea typeface="Work Sans Medium"/>
                    <a:cs typeface="Work Sans Medium"/>
                    <a:sym typeface="Work Sans Medium"/>
                  </a:rPr>
                </a:br>
                <a:r>
                  <a:rPr lang="en-US" sz="2000" dirty="0">
                    <a:solidFill>
                      <a:schemeClr val="dk1"/>
                    </a:solidFill>
                    <a:latin typeface="Work Sans Medium"/>
                    <a:ea typeface="Work Sans Medium"/>
                    <a:cs typeface="Work Sans Medium"/>
                    <a:sym typeface="Work Sans Medium"/>
                  </a:rPr>
                  <a:t>prefetcher</a:t>
                </a:r>
                <a:endParaRPr lang="ar-AE" sz="21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mc:Choice>
        <mc:Fallback xmlns="">
          <p:sp>
            <p:nvSpPr>
              <p:cNvPr id="6" name="Google Shape;154;p30">
                <a:extLst>
                  <a:ext uri="{FF2B5EF4-FFF2-40B4-BE49-F238E27FC236}">
                    <a16:creationId xmlns:a16="http://schemas.microsoft.com/office/drawing/2014/main" id="{78C8F6EA-945A-2FC8-D135-8BD5431A6C86}"/>
                  </a:ext>
                </a:extLst>
              </p:cNvPr>
              <p:cNvSpPr txBox="1">
                <a:spLocks noRot="1" noChangeAspect="1" noMove="1" noResize="1" noEditPoints="1" noAdjustHandles="1" noChangeArrowheads="1" noChangeShapeType="1" noTextEdit="1"/>
              </p:cNvSpPr>
              <p:nvPr/>
            </p:nvSpPr>
            <p:spPr>
              <a:xfrm>
                <a:off x="4664495" y="962255"/>
                <a:ext cx="5709876" cy="3386700"/>
              </a:xfrm>
              <a:prstGeom prst="rect">
                <a:avLst/>
              </a:prstGeom>
              <a:blipFill>
                <a:blip r:embed="rId5"/>
                <a:stretch>
                  <a:fillRect/>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C542133F-9F70-E604-7928-28FB4847E426}"/>
              </a:ext>
            </a:extLst>
          </p:cNvPr>
          <p:cNvSpPr txBox="1"/>
          <p:nvPr/>
        </p:nvSpPr>
        <p:spPr>
          <a:xfrm>
            <a:off x="5164751" y="2509736"/>
            <a:ext cx="3857018" cy="83099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latin typeface="Work Sans Medium" pitchFamily="2" charset="0"/>
              </a:rPr>
              <a:t>Page associations from Berti</a:t>
            </a:r>
          </a:p>
          <a:p>
            <a:pPr marL="285750" indent="-285750">
              <a:buFont typeface="Courier New" panose="02070309020205020404" pitchFamily="49" charset="0"/>
              <a:buChar char="o"/>
            </a:pPr>
            <a:r>
              <a:rPr lang="en-US" sz="1600" dirty="0">
                <a:latin typeface="Work Sans Medium" pitchFamily="2" charset="0"/>
              </a:rPr>
              <a:t>LLC occupancy from Bingo</a:t>
            </a:r>
          </a:p>
          <a:p>
            <a:pPr marL="285750" indent="-285750">
              <a:buFont typeface="Courier New" panose="02070309020205020404" pitchFamily="49" charset="0"/>
              <a:buChar char="o"/>
            </a:pPr>
            <a:r>
              <a:rPr lang="en-US" sz="1600" dirty="0">
                <a:latin typeface="Work Sans Medium" pitchFamily="2" charset="0"/>
              </a:rPr>
              <a:t>Berti trains SPPAM well</a:t>
            </a:r>
          </a:p>
        </p:txBody>
      </p:sp>
      <p:sp>
        <p:nvSpPr>
          <p:cNvPr id="3" name="Rectangle 2">
            <a:extLst>
              <a:ext uri="{FF2B5EF4-FFF2-40B4-BE49-F238E27FC236}">
                <a16:creationId xmlns:a16="http://schemas.microsoft.com/office/drawing/2014/main" id="{6D9BFF8B-7975-EB65-BAF3-0F49F2724B13}"/>
              </a:ext>
            </a:extLst>
          </p:cNvPr>
          <p:cNvSpPr/>
          <p:nvPr/>
        </p:nvSpPr>
        <p:spPr>
          <a:xfrm>
            <a:off x="7436270" y="4444992"/>
            <a:ext cx="1441916" cy="611372"/>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FE22355-E97A-74FA-0AAA-FFE34CD9BA3F}"/>
              </a:ext>
            </a:extLst>
          </p:cNvPr>
          <p:cNvSpPr txBox="1"/>
          <p:nvPr/>
        </p:nvSpPr>
        <p:spPr>
          <a:xfrm>
            <a:off x="123858" y="4290628"/>
            <a:ext cx="8495303" cy="861774"/>
          </a:xfrm>
          <a:prstGeom prst="rect">
            <a:avLst/>
          </a:prstGeom>
          <a:noFill/>
        </p:spPr>
        <p:txBody>
          <a:bodyPr wrap="square">
            <a:spAutoFit/>
          </a:bodyPr>
          <a:lstStyle/>
          <a:p>
            <a:pPr lvl="3"/>
            <a:r>
              <a:rPr lang="en-US" sz="1000" dirty="0"/>
              <a:t>[8] Mohammad </a:t>
            </a:r>
            <a:r>
              <a:rPr lang="en-US" sz="1000" dirty="0" err="1"/>
              <a:t>Bakhshalipour</a:t>
            </a:r>
            <a:r>
              <a:rPr lang="en-US" sz="1000" dirty="0"/>
              <a:t>, Mehran </a:t>
            </a:r>
            <a:r>
              <a:rPr lang="en-US" sz="1000" dirty="0" err="1"/>
              <a:t>Shakerinava</a:t>
            </a:r>
            <a:r>
              <a:rPr lang="en-US" sz="1000" dirty="0"/>
              <a:t>, Pejman Lotfi-Kamran, and Hamid Sarbazi-Azad. 2019. Bingo Spatial Data Prefetcher. In 2019</a:t>
            </a:r>
          </a:p>
          <a:p>
            <a:pPr lvl="3"/>
            <a:r>
              <a:rPr lang="en-US" sz="1000" dirty="0"/>
              <a:t>     IEEE Interna-</a:t>
            </a:r>
            <a:r>
              <a:rPr lang="en-US" sz="1000" dirty="0" err="1"/>
              <a:t>tional</a:t>
            </a:r>
            <a:r>
              <a:rPr lang="en-US" sz="1000" dirty="0"/>
              <a:t> Symposium on High Performance Computer Architecture (HPCA). 399–411.doi:10.1109/HPCA.2019.00053</a:t>
            </a:r>
          </a:p>
          <a:p>
            <a:pPr lvl="2"/>
            <a:r>
              <a:rPr lang="en-US" sz="1000" dirty="0"/>
              <a:t>[9] Agustín Navarro-Torres, </a:t>
            </a:r>
            <a:r>
              <a:rPr lang="en-US" sz="1000" dirty="0" err="1"/>
              <a:t>Biswabandan</a:t>
            </a:r>
            <a:r>
              <a:rPr lang="en-US" sz="1000" dirty="0"/>
              <a:t> Panda, Jesús </a:t>
            </a:r>
            <a:r>
              <a:rPr lang="en-US" sz="1000" dirty="0" err="1"/>
              <a:t>Alastruey-Benedé</a:t>
            </a:r>
            <a:r>
              <a:rPr lang="en-US" sz="1000" dirty="0"/>
              <a:t>, </a:t>
            </a:r>
            <a:r>
              <a:rPr lang="en-US" sz="1000" dirty="0" err="1"/>
              <a:t>PabloIbáñez</a:t>
            </a:r>
            <a:r>
              <a:rPr lang="en-US" sz="1000" dirty="0"/>
              <a:t>, Víctor Viñals-</a:t>
            </a:r>
            <a:r>
              <a:rPr lang="en-US" sz="1000" dirty="0" err="1"/>
              <a:t>Yúfera</a:t>
            </a:r>
            <a:r>
              <a:rPr lang="en-US" sz="1000" dirty="0"/>
              <a:t>, and Alberto Ros. 2022. Berti: an </a:t>
            </a:r>
          </a:p>
          <a:p>
            <a:pPr lvl="2"/>
            <a:r>
              <a:rPr lang="en-US" sz="1000" dirty="0"/>
              <a:t>     Accurate Local-Delta Data Prefetcher. In 2022 55th IEEE/ACM Int. Symp. on </a:t>
            </a:r>
            <a:r>
              <a:rPr lang="en-US" sz="1000" dirty="0" err="1"/>
              <a:t>Microarchitecture.IEEE</a:t>
            </a:r>
            <a:r>
              <a:rPr lang="en-US" sz="1000" dirty="0"/>
              <a:t> Press, Chicago, IL, USA, 975–991. </a:t>
            </a:r>
          </a:p>
          <a:p>
            <a:pPr lvl="2"/>
            <a:r>
              <a:rPr lang="en-US" sz="1000" dirty="0"/>
              <a:t>     doi:10.1109/MICRO56248.2022.00072</a:t>
            </a:r>
          </a:p>
        </p:txBody>
      </p:sp>
    </p:spTree>
    <p:extLst>
      <p:ext uri="{BB962C8B-B14F-4D97-AF65-F5344CB8AC3E}">
        <p14:creationId xmlns:p14="http://schemas.microsoft.com/office/powerpoint/2010/main" val="405317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461580" y="250715"/>
            <a:ext cx="7886700" cy="757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4400" dirty="0"/>
              <a:t>Evaluation – Single Core</a:t>
            </a:r>
            <a:br>
              <a:rPr lang="en" sz="4400" dirty="0"/>
            </a:br>
            <a:r>
              <a:rPr lang="en" sz="2400" dirty="0"/>
              <a:t>Speedup over Berti + Pythia – Geomean: 6.2, 5.9%</a:t>
            </a:r>
            <a:endParaRPr sz="4400" dirty="0"/>
          </a:p>
        </p:txBody>
      </p:sp>
      <p:pic>
        <p:nvPicPr>
          <p:cNvPr id="4" name="Graphic 3">
            <a:extLst>
              <a:ext uri="{FF2B5EF4-FFF2-40B4-BE49-F238E27FC236}">
                <a16:creationId xmlns:a16="http://schemas.microsoft.com/office/drawing/2014/main" id="{1718142D-19D0-2BF4-81FB-EF085522F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17" y="1150617"/>
            <a:ext cx="8571966" cy="3296910"/>
          </a:xfrm>
          <a:prstGeom prst="rect">
            <a:avLst/>
          </a:prstGeom>
        </p:spPr>
      </p:pic>
      <p:sp>
        <p:nvSpPr>
          <p:cNvPr id="2" name="Oval 1">
            <a:extLst>
              <a:ext uri="{FF2B5EF4-FFF2-40B4-BE49-F238E27FC236}">
                <a16:creationId xmlns:a16="http://schemas.microsoft.com/office/drawing/2014/main" id="{1FF1B642-38BB-FDAC-4FEB-477334CC6D1C}"/>
              </a:ext>
            </a:extLst>
          </p:cNvPr>
          <p:cNvSpPr/>
          <p:nvPr/>
        </p:nvSpPr>
        <p:spPr>
          <a:xfrm>
            <a:off x="1460877" y="1585321"/>
            <a:ext cx="297586" cy="2543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DE19E8C-6274-523E-B75D-95B80798C5C5}"/>
              </a:ext>
            </a:extLst>
          </p:cNvPr>
          <p:cNvSpPr/>
          <p:nvPr/>
        </p:nvSpPr>
        <p:spPr>
          <a:xfrm>
            <a:off x="1034337" y="1712471"/>
            <a:ext cx="297586" cy="2543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76AA07E-21E6-E6FB-7489-10A9614C0A6E}"/>
              </a:ext>
            </a:extLst>
          </p:cNvPr>
          <p:cNvSpPr/>
          <p:nvPr/>
        </p:nvSpPr>
        <p:spPr>
          <a:xfrm>
            <a:off x="4984112" y="2722460"/>
            <a:ext cx="297586" cy="2543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B7F130-9B80-2495-1A78-8F723394FFD3}"/>
              </a:ext>
            </a:extLst>
          </p:cNvPr>
          <p:cNvSpPr/>
          <p:nvPr/>
        </p:nvSpPr>
        <p:spPr>
          <a:xfrm>
            <a:off x="6089584" y="2671922"/>
            <a:ext cx="297586" cy="2543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2C7C818-336C-1AE1-D9C4-04336A807C61}"/>
            </a:ext>
          </a:extLst>
        </p:cNvPr>
        <p:cNvGrpSpPr/>
        <p:nvPr/>
      </p:nvGrpSpPr>
      <p:grpSpPr>
        <a:xfrm>
          <a:off x="0" y="0"/>
          <a:ext cx="0" cy="0"/>
          <a:chOff x="0" y="0"/>
          <a:chExt cx="0" cy="0"/>
        </a:xfrm>
      </p:grpSpPr>
      <p:sp>
        <p:nvSpPr>
          <p:cNvPr id="94" name="Google Shape;94;p20">
            <a:extLst>
              <a:ext uri="{FF2B5EF4-FFF2-40B4-BE49-F238E27FC236}">
                <a16:creationId xmlns:a16="http://schemas.microsoft.com/office/drawing/2014/main" id="{ED463919-59E7-A078-1666-237103EE5D4E}"/>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Introduction</a:t>
            </a:r>
            <a:endParaRPr dirty="0"/>
          </a:p>
        </p:txBody>
      </p:sp>
      <mc:AlternateContent xmlns:mc="http://schemas.openxmlformats.org/markup-compatibility/2006" xmlns:a14="http://schemas.microsoft.com/office/drawing/2010/main">
        <mc:Choice Requires="a14">
          <p:sp>
            <p:nvSpPr>
              <p:cNvPr id="95" name="Google Shape;95;p20">
                <a:extLst>
                  <a:ext uri="{FF2B5EF4-FFF2-40B4-BE49-F238E27FC236}">
                    <a16:creationId xmlns:a16="http://schemas.microsoft.com/office/drawing/2014/main" id="{B981B17F-155B-88C9-431C-7875442A9765}"/>
                  </a:ext>
                </a:extLst>
              </p:cNvPr>
              <p:cNvSpPr txBox="1"/>
              <p:nvPr/>
            </p:nvSpPr>
            <p:spPr>
              <a:xfrm>
                <a:off x="623900" y="698166"/>
                <a:ext cx="7323600" cy="3386700"/>
              </a:xfrm>
              <a:prstGeom prst="rect">
                <a:avLst/>
              </a:prstGeom>
              <a:noFill/>
              <a:ln>
                <a:noFill/>
              </a:ln>
            </p:spPr>
            <p:txBody>
              <a:bodyPr spcFirstLastPara="1" wrap="square" lIns="91425" tIns="91425" rIns="91425" bIns="91425" anchor="t" anchorCtr="0">
                <a:noAutofit/>
              </a:bodyPr>
              <a:lstStyle/>
              <a:p>
                <a:pPr marL="95250" lvl="0">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Processor speed continues to outpace memory system performance</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Hardware prefetching is a major strategy in addressing this issue</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Our recent </a:t>
                </a:r>
                <a14:m>
                  <m:oMath xmlns:m="http://schemas.openxmlformats.org/officeDocument/2006/math">
                    <m:sSup>
                      <m:sSupPr>
                        <m:ctrlPr>
                          <a:rPr lang="en-US" sz="2100" i="1" smtClean="0">
                            <a:solidFill>
                              <a:schemeClr val="dk1"/>
                            </a:solidFill>
                            <a:latin typeface="Cambria Math" panose="02040503050406030204" pitchFamily="18" charset="0"/>
                            <a:sym typeface="Work Sans Medium"/>
                          </a:rPr>
                        </m:ctrlPr>
                      </m:sSupPr>
                      <m:e>
                        <m:r>
                          <m:rPr>
                            <m:nor/>
                          </m:rPr>
                          <a:rPr lang="en-US" sz="2100" dirty="0">
                            <a:solidFill>
                              <a:schemeClr val="dk1"/>
                            </a:solidFill>
                            <a:latin typeface="Work Sans Medium"/>
                            <a:ea typeface="Work Sans Medium"/>
                            <a:cs typeface="Work Sans Medium"/>
                            <a:sym typeface="Work Sans Medium"/>
                          </a:rPr>
                          <m:t>work</m:t>
                        </m:r>
                      </m:e>
                      <m:sup>
                        <m:r>
                          <a:rPr lang="en-US" sz="2100" b="0" i="1" smtClean="0">
                            <a:solidFill>
                              <a:schemeClr val="dk1"/>
                            </a:solidFill>
                            <a:latin typeface="Cambria Math" panose="02040503050406030204" pitchFamily="18" charset="0"/>
                            <a:sym typeface="Work Sans Medium"/>
                          </a:rPr>
                          <m:t>1</m:t>
                        </m:r>
                      </m:sup>
                    </m:sSup>
                  </m:oMath>
                </a14:m>
                <a:r>
                  <a:rPr lang="en-US" sz="2100" dirty="0">
                    <a:solidFill>
                      <a:schemeClr val="dk1"/>
                    </a:solidFill>
                    <a:latin typeface="Work Sans Medium"/>
                    <a:ea typeface="Work Sans Medium"/>
                    <a:cs typeface="Work Sans Medium"/>
                    <a:sym typeface="Work Sans Medium"/>
                  </a:rPr>
                  <a:t> has suggested there are still major performance benefits to extract from prefetching</a:t>
                </a:r>
              </a:p>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p:txBody>
          </p:sp>
        </mc:Choice>
        <mc:Fallback xmlns="">
          <p:sp>
            <p:nvSpPr>
              <p:cNvPr id="95" name="Google Shape;95;p20">
                <a:extLst>
                  <a:ext uri="{FF2B5EF4-FFF2-40B4-BE49-F238E27FC236}">
                    <a16:creationId xmlns:a16="http://schemas.microsoft.com/office/drawing/2014/main" id="{B981B17F-155B-88C9-431C-7875442A9765}"/>
                  </a:ext>
                </a:extLst>
              </p:cNvPr>
              <p:cNvSpPr txBox="1">
                <a:spLocks noRot="1" noChangeAspect="1" noMove="1" noResize="1" noEditPoints="1" noAdjustHandles="1" noChangeArrowheads="1" noChangeShapeType="1" noTextEdit="1"/>
              </p:cNvSpPr>
              <p:nvPr/>
            </p:nvSpPr>
            <p:spPr>
              <a:xfrm>
                <a:off x="623900" y="698166"/>
                <a:ext cx="7323600" cy="3386700"/>
              </a:xfrm>
              <a:prstGeom prst="rect">
                <a:avLst/>
              </a:prstGeom>
              <a:blipFill>
                <a:blip r:embed="rId3"/>
                <a:stretch>
                  <a:fillRect b="-2162"/>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F49E4CD4-6950-7417-F052-24FA8903800D}"/>
              </a:ext>
            </a:extLst>
          </p:cNvPr>
          <p:cNvSpPr txBox="1"/>
          <p:nvPr/>
        </p:nvSpPr>
        <p:spPr>
          <a:xfrm>
            <a:off x="914075" y="4168335"/>
            <a:ext cx="7306349" cy="553998"/>
          </a:xfrm>
          <a:prstGeom prst="rect">
            <a:avLst/>
          </a:prstGeom>
          <a:noFill/>
        </p:spPr>
        <p:txBody>
          <a:bodyPr wrap="square">
            <a:spAutoFit/>
          </a:bodyPr>
          <a:lstStyle/>
          <a:p>
            <a:pPr lvl="2"/>
            <a:r>
              <a:rPr lang="en-US" sz="1000" dirty="0"/>
              <a:t>[1] Lei Wang, Chia-Hang Lee, Maccoy Merrell, Gino Chacon, Daniel A. Jiménez, and Paul V. Gratz. 2025. R-Max: A Method for    </a:t>
            </a:r>
          </a:p>
          <a:p>
            <a:pPr lvl="2"/>
            <a:r>
              <a:rPr lang="en-US" sz="1000" dirty="0"/>
              <a:t>     Approximating the Benefit of Ideal Prefetching and Replacement Policy. IEEE Computer Architecture Letters 24, 2(2025),     </a:t>
            </a:r>
          </a:p>
          <a:p>
            <a:pPr lvl="2"/>
            <a:r>
              <a:rPr lang="en-US" sz="1000" dirty="0"/>
              <a:t>     293–296. doi:10.1109/LCA.2025.3611316</a:t>
            </a:r>
          </a:p>
        </p:txBody>
      </p:sp>
    </p:spTree>
    <p:extLst>
      <p:ext uri="{BB962C8B-B14F-4D97-AF65-F5344CB8AC3E}">
        <p14:creationId xmlns:p14="http://schemas.microsoft.com/office/powerpoint/2010/main" val="247699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DE86CB00-6C59-DE69-B766-41CCAA81BB01}"/>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D0613303-1E9D-A537-9786-0659C5F2DE9B}"/>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None/>
            </a:pPr>
            <a:r>
              <a:rPr lang="en" sz="4900" dirty="0"/>
              <a:t>Evaluation – Multi Core</a:t>
            </a:r>
            <a:br>
              <a:rPr lang="en" dirty="0"/>
            </a:br>
            <a:r>
              <a:rPr lang="en" sz="2700" dirty="0"/>
              <a:t>Speedup over Berti + Pythia – Geomean: -2.12%</a:t>
            </a:r>
            <a:endParaRPr dirty="0"/>
          </a:p>
        </p:txBody>
      </p:sp>
      <p:pic>
        <p:nvPicPr>
          <p:cNvPr id="3" name="Graphic 2">
            <a:extLst>
              <a:ext uri="{FF2B5EF4-FFF2-40B4-BE49-F238E27FC236}">
                <a16:creationId xmlns:a16="http://schemas.microsoft.com/office/drawing/2014/main" id="{D1AE376A-E5CA-C92B-1B68-BD00C5C9C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205" y="1276952"/>
            <a:ext cx="7296594" cy="3648297"/>
          </a:xfrm>
          <a:prstGeom prst="rect">
            <a:avLst/>
          </a:prstGeom>
        </p:spPr>
      </p:pic>
    </p:spTree>
    <p:extLst>
      <p:ext uri="{BB962C8B-B14F-4D97-AF65-F5344CB8AC3E}">
        <p14:creationId xmlns:p14="http://schemas.microsoft.com/office/powerpoint/2010/main" val="418702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Conclusion</a:t>
            </a:r>
            <a:endParaRPr dirty="0"/>
          </a:p>
        </p:txBody>
      </p:sp>
      <p:sp>
        <p:nvSpPr>
          <p:cNvPr id="172" name="Google Shape;172;p33"/>
          <p:cNvSpPr txBox="1"/>
          <p:nvPr/>
        </p:nvSpPr>
        <p:spPr>
          <a:xfrm>
            <a:off x="196954" y="1040784"/>
            <a:ext cx="7955700" cy="3386700"/>
          </a:xfrm>
          <a:prstGeom prst="rect">
            <a:avLst/>
          </a:prstGeom>
          <a:noFill/>
          <a:ln>
            <a:noFill/>
          </a:ln>
        </p:spPr>
        <p:txBody>
          <a:bodyPr spcFirstLastPara="1" wrap="square" lIns="91425" tIns="91425" rIns="91425" bIns="91425" anchor="t" anchorCtr="0">
            <a:noAutofit/>
          </a:bodyPr>
          <a:lstStyle/>
          <a:p>
            <a:pPr marL="45720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SPPAM is still an unoptimized design in many ways</a:t>
            </a:r>
          </a:p>
          <a:p>
            <a:pPr marL="457200" indent="-361950">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The general design trajectory of SPPAM seems to be leading somewhere interesting</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7BA931-B425-C3EF-7432-6E34A6C685C8}"/>
                  </a:ext>
                </a:extLst>
              </p:cNvPr>
              <p:cNvSpPr txBox="1"/>
              <p:nvPr/>
            </p:nvSpPr>
            <p:spPr>
              <a:xfrm>
                <a:off x="637184" y="1456661"/>
                <a:ext cx="8506816" cy="1077218"/>
              </a:xfrm>
              <a:prstGeom prst="rect">
                <a:avLst/>
              </a:prstGeom>
              <a:noFill/>
            </p:spPr>
            <p:txBody>
              <a:bodyPr wrap="none" rtlCol="0">
                <a:spAutoFit/>
              </a:bodyPr>
              <a:lstStyle/>
              <a:p>
                <a:pPr marL="285750" indent="-285750">
                  <a:buFont typeface="Courier New" panose="02070309020205020404" pitchFamily="49" charset="0"/>
                  <a:buChar char="o"/>
                </a:pPr>
                <a:r>
                  <a:rPr lang="en-US" sz="1600" dirty="0">
                    <a:latin typeface="Work Sans Medium" pitchFamily="2" charset="0"/>
                  </a:rPr>
                  <a:t>Better heuristics for triggering learning, maybe SMS/</a:t>
                </a:r>
                <a14:m>
                  <m:oMath xmlns:m="http://schemas.openxmlformats.org/officeDocument/2006/math">
                    <m:sSup>
                      <m:sSupPr>
                        <m:ctrlPr>
                          <a:rPr lang="en-US" sz="1600" i="1" smtClean="0">
                            <a:latin typeface="Cambria Math" panose="02040503050406030204" pitchFamily="18" charset="0"/>
                          </a:rPr>
                        </m:ctrlPr>
                      </m:sSupPr>
                      <m:e>
                        <m:r>
                          <m:rPr>
                            <m:nor/>
                          </m:rPr>
                          <a:rPr lang="en-US" sz="1600" dirty="0">
                            <a:latin typeface="Work Sans Medium" pitchFamily="2" charset="0"/>
                          </a:rPr>
                          <m:t>Tempo</m:t>
                        </m:r>
                      </m:e>
                      <m:sup>
                        <m:r>
                          <a:rPr lang="en-US" sz="1600" b="0" i="1" smtClean="0">
                            <a:latin typeface="Cambria Math" panose="02040503050406030204" pitchFamily="18" charset="0"/>
                          </a:rPr>
                          <m:t>10</m:t>
                        </m:r>
                      </m:sup>
                    </m:sSup>
                  </m:oMath>
                </a14:m>
                <a:r>
                  <a:rPr lang="en-US" sz="1600" dirty="0">
                    <a:latin typeface="Work Sans Medium" pitchFamily="2" charset="0"/>
                  </a:rPr>
                  <a:t> can help us here?</a:t>
                </a:r>
              </a:p>
              <a:p>
                <a:pPr marL="285750" indent="-285750">
                  <a:buFont typeface="Courier New" panose="02070309020205020404" pitchFamily="49" charset="0"/>
                  <a:buChar char="o"/>
                </a:pPr>
                <a:r>
                  <a:rPr lang="en-US" sz="1600" dirty="0">
                    <a:latin typeface="Work Sans Medium" pitchFamily="2" charset="0"/>
                  </a:rPr>
                  <a:t>What is the ideal pattern length?</a:t>
                </a:r>
              </a:p>
              <a:p>
                <a:pPr marL="285750" indent="-285750">
                  <a:buFont typeface="Courier New" panose="02070309020205020404" pitchFamily="49" charset="0"/>
                  <a:buChar char="o"/>
                </a:pPr>
                <a:r>
                  <a:rPr lang="en-US" sz="1600" dirty="0">
                    <a:latin typeface="Work Sans Medium" pitchFamily="2" charset="0"/>
                  </a:rPr>
                  <a:t>Are there better ways to throttle SPPAM?</a:t>
                </a:r>
              </a:p>
              <a:p>
                <a:endParaRPr lang="en-US" sz="1600" dirty="0">
                  <a:latin typeface="Work Sans Medium" pitchFamily="2" charset="0"/>
                </a:endParaRPr>
              </a:p>
            </p:txBody>
          </p:sp>
        </mc:Choice>
        <mc:Fallback xmlns="">
          <p:sp>
            <p:nvSpPr>
              <p:cNvPr id="2" name="TextBox 1">
                <a:extLst>
                  <a:ext uri="{FF2B5EF4-FFF2-40B4-BE49-F238E27FC236}">
                    <a16:creationId xmlns:a16="http://schemas.microsoft.com/office/drawing/2014/main" id="{317BA931-B425-C3EF-7432-6E34A6C685C8}"/>
                  </a:ext>
                </a:extLst>
              </p:cNvPr>
              <p:cNvSpPr txBox="1">
                <a:spLocks noRot="1" noChangeAspect="1" noMove="1" noResize="1" noEditPoints="1" noAdjustHandles="1" noChangeArrowheads="1" noChangeShapeType="1" noTextEdit="1"/>
              </p:cNvSpPr>
              <p:nvPr/>
            </p:nvSpPr>
            <p:spPr>
              <a:xfrm>
                <a:off x="637184" y="1456661"/>
                <a:ext cx="8506816" cy="1077218"/>
              </a:xfrm>
              <a:prstGeom prst="rect">
                <a:avLst/>
              </a:prstGeom>
              <a:blipFill>
                <a:blip r:embed="rId3"/>
                <a:stretch>
                  <a:fillRect l="-287" t="-169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8FA1DB1-9455-C25D-3DC7-3BB865E20F64}"/>
              </a:ext>
            </a:extLst>
          </p:cNvPr>
          <p:cNvSpPr txBox="1"/>
          <p:nvPr/>
        </p:nvSpPr>
        <p:spPr>
          <a:xfrm>
            <a:off x="843645" y="3017875"/>
            <a:ext cx="6805068" cy="1569660"/>
          </a:xfrm>
          <a:prstGeom prst="rect">
            <a:avLst/>
          </a:prstGeom>
          <a:noFill/>
        </p:spPr>
        <p:txBody>
          <a:bodyPr wrap="none" rtlCol="0">
            <a:spAutoFit/>
          </a:bodyPr>
          <a:lstStyle/>
          <a:p>
            <a:pPr marL="285750" indent="-285750">
              <a:buFont typeface="Courier New" panose="02070309020205020404" pitchFamily="49" charset="0"/>
              <a:buChar char="o"/>
            </a:pPr>
            <a:r>
              <a:rPr lang="en-US" sz="1600" dirty="0">
                <a:latin typeface="Work Sans Medium" pitchFamily="2" charset="0"/>
              </a:rPr>
              <a:t>AMPM, SPP, and SPPAM all have interesting parallels </a:t>
            </a:r>
            <a:br>
              <a:rPr lang="en-US" sz="1600" dirty="0">
                <a:latin typeface="Work Sans Medium" pitchFamily="2" charset="0"/>
              </a:rPr>
            </a:br>
            <a:r>
              <a:rPr lang="en-US" sz="1600" dirty="0">
                <a:latin typeface="Work Sans Medium" pitchFamily="2" charset="0"/>
              </a:rPr>
              <a:t>with branch prediction (PPM)</a:t>
            </a:r>
          </a:p>
          <a:p>
            <a:pPr marL="285750" indent="-285750">
              <a:buFont typeface="Courier New" panose="02070309020205020404" pitchFamily="49" charset="0"/>
              <a:buChar char="o"/>
            </a:pPr>
            <a:r>
              <a:rPr lang="en-US" sz="1600" dirty="0">
                <a:latin typeface="Work Sans Medium" pitchFamily="2" charset="0"/>
              </a:rPr>
              <a:t>Can we leverage what has been learned in that field for future</a:t>
            </a:r>
            <a:br>
              <a:rPr lang="en-US" sz="1600" dirty="0">
                <a:latin typeface="Work Sans Medium" pitchFamily="2" charset="0"/>
              </a:rPr>
            </a:br>
            <a:r>
              <a:rPr lang="en-US" sz="1600" dirty="0">
                <a:latin typeface="Work Sans Medium" pitchFamily="2" charset="0"/>
              </a:rPr>
              <a:t>prefetcher designs?</a:t>
            </a:r>
          </a:p>
          <a:p>
            <a:pPr marL="285750" indent="-285750">
              <a:buFont typeface="Courier New" panose="02070309020205020404" pitchFamily="49" charset="0"/>
              <a:buChar char="o"/>
            </a:pPr>
            <a:r>
              <a:rPr lang="en-US" sz="1600" dirty="0">
                <a:latin typeface="Work Sans Medium" pitchFamily="2" charset="0"/>
              </a:rPr>
              <a:t>DRAM-aware?</a:t>
            </a:r>
          </a:p>
          <a:p>
            <a:pPr marL="285750" indent="-285750">
              <a:buFont typeface="Courier New" panose="02070309020205020404" pitchFamily="49" charset="0"/>
              <a:buChar char="o"/>
            </a:pPr>
            <a:endParaRPr lang="en-US" sz="1600" dirty="0">
              <a:latin typeface="Work Sans Medium" pitchFamily="2" charset="0"/>
            </a:endParaRPr>
          </a:p>
        </p:txBody>
      </p:sp>
      <p:sp>
        <p:nvSpPr>
          <p:cNvPr id="5" name="TextBox 4">
            <a:extLst>
              <a:ext uri="{FF2B5EF4-FFF2-40B4-BE49-F238E27FC236}">
                <a16:creationId xmlns:a16="http://schemas.microsoft.com/office/drawing/2014/main" id="{610761DA-A5B4-F231-42E1-C06B41BDD84C}"/>
              </a:ext>
            </a:extLst>
          </p:cNvPr>
          <p:cNvSpPr txBox="1"/>
          <p:nvPr/>
        </p:nvSpPr>
        <p:spPr>
          <a:xfrm>
            <a:off x="446819" y="4341314"/>
            <a:ext cx="7993815" cy="461665"/>
          </a:xfrm>
          <a:prstGeom prst="rect">
            <a:avLst/>
          </a:prstGeom>
          <a:noFill/>
        </p:spPr>
        <p:txBody>
          <a:bodyPr wrap="square">
            <a:spAutoFit/>
          </a:bodyPr>
          <a:lstStyle/>
          <a:p>
            <a:pPr fontAlgn="base"/>
            <a:r>
              <a:rPr lang="en-US" sz="1200" dirty="0"/>
              <a:t>[10] M. Sutherland, A. Kannan, and N. Enright Jerger, ‘Not Quite My Tempo: Matching Prefetches to   </a:t>
            </a:r>
          </a:p>
          <a:p>
            <a:pPr fontAlgn="base"/>
            <a:r>
              <a:rPr lang="en-US" sz="1200" dirty="0"/>
              <a:t>     Memory Access Times’, 06 2015.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92A57BEC-7436-290E-F33C-9F9C221D9AB0}"/>
            </a:ext>
          </a:extLst>
        </p:cNvPr>
        <p:cNvGrpSpPr/>
        <p:nvPr/>
      </p:nvGrpSpPr>
      <p:grpSpPr>
        <a:xfrm>
          <a:off x="0" y="0"/>
          <a:ext cx="0" cy="0"/>
          <a:chOff x="0" y="0"/>
          <a:chExt cx="0" cy="0"/>
        </a:xfrm>
      </p:grpSpPr>
      <p:sp>
        <p:nvSpPr>
          <p:cNvPr id="171" name="Google Shape;171;p33">
            <a:extLst>
              <a:ext uri="{FF2B5EF4-FFF2-40B4-BE49-F238E27FC236}">
                <a16:creationId xmlns:a16="http://schemas.microsoft.com/office/drawing/2014/main" id="{CB597B01-4464-47AD-B1ED-A6A7A170B5C6}"/>
              </a:ext>
            </a:extLst>
          </p:cNvPr>
          <p:cNvSpPr txBox="1">
            <a:spLocks noGrp="1"/>
          </p:cNvSpPr>
          <p:nvPr>
            <p:ph type="title"/>
          </p:nvPr>
        </p:nvSpPr>
        <p:spPr>
          <a:xfrm>
            <a:off x="0" y="2138013"/>
            <a:ext cx="9144000" cy="7578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dirty="0"/>
              <a:t>Q/A</a:t>
            </a:r>
            <a:endParaRPr dirty="0"/>
          </a:p>
        </p:txBody>
      </p:sp>
    </p:spTree>
    <p:extLst>
      <p:ext uri="{BB962C8B-B14F-4D97-AF65-F5344CB8AC3E}">
        <p14:creationId xmlns:p14="http://schemas.microsoft.com/office/powerpoint/2010/main" val="78510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598500" y="1166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Comparison</a:t>
            </a:r>
            <a:endParaRPr dirty="0"/>
          </a:p>
        </p:txBody>
      </p:sp>
      <p:sp>
        <p:nvSpPr>
          <p:cNvPr id="130" name="Google Shape;130;p26"/>
          <p:cNvSpPr txBox="1"/>
          <p:nvPr/>
        </p:nvSpPr>
        <p:spPr>
          <a:xfrm>
            <a:off x="598500" y="881021"/>
            <a:ext cx="7955700" cy="152565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Both SPP and AMPM try to recognize history within regions</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SPP builds its pattern table, while AMPM utilizes a pre-built catalogue</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Each can issue multiple prefetches  </a:t>
            </a:r>
          </a:p>
          <a:p>
            <a:pPr marL="457200" lvl="0" indent="-361950" algn="l" rtl="0">
              <a:spcBef>
                <a:spcPts val="0"/>
              </a:spcBef>
              <a:spcAft>
                <a:spcPts val="0"/>
              </a:spcAft>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
        <p:nvSpPr>
          <p:cNvPr id="2" name="TextBox 1">
            <a:extLst>
              <a:ext uri="{FF2B5EF4-FFF2-40B4-BE49-F238E27FC236}">
                <a16:creationId xmlns:a16="http://schemas.microsoft.com/office/drawing/2014/main" id="{9247FE27-B862-80D2-6A20-D6252EAC9BAF}"/>
              </a:ext>
            </a:extLst>
          </p:cNvPr>
          <p:cNvSpPr txBox="1"/>
          <p:nvPr/>
        </p:nvSpPr>
        <p:spPr>
          <a:xfrm>
            <a:off x="990600" y="1545428"/>
            <a:ext cx="6781800" cy="954107"/>
          </a:xfrm>
          <a:prstGeom prst="rect">
            <a:avLst/>
          </a:prstGeom>
          <a:noFill/>
        </p:spPr>
        <p:txBody>
          <a:bodyPr wrap="square" rtlCol="0">
            <a:spAutoFit/>
          </a:bodyPr>
          <a:lstStyle/>
          <a:p>
            <a:pPr marL="552450" lvl="8" indent="-457200">
              <a:buClr>
                <a:schemeClr val="dk1"/>
              </a:buClr>
              <a:buSzPts val="2100"/>
              <a:buFont typeface="Courier New" panose="02070309020205020404" pitchFamily="49" charset="0"/>
              <a:buChar char="o"/>
            </a:pPr>
            <a:r>
              <a:rPr lang="en-US" sz="2100" dirty="0">
                <a:solidFill>
                  <a:schemeClr val="dk1"/>
                </a:solidFill>
                <a:latin typeface="Work Sans Medium"/>
                <a:ea typeface="Work Sans Medium"/>
                <a:cs typeface="Work Sans Medium"/>
                <a:sym typeface="Work Sans Medium"/>
              </a:rPr>
              <a:t>SPP keeps a detailed short-term history</a:t>
            </a:r>
          </a:p>
          <a:p>
            <a:pPr marL="552450" lvl="8" indent="-457200">
              <a:buClr>
                <a:schemeClr val="dk1"/>
              </a:buClr>
              <a:buSzPts val="2100"/>
              <a:buFont typeface="Courier New" panose="02070309020205020404" pitchFamily="49" charset="0"/>
              <a:buChar char="o"/>
            </a:pPr>
            <a:r>
              <a:rPr lang="en-US" sz="2100" dirty="0">
                <a:solidFill>
                  <a:schemeClr val="dk1"/>
                </a:solidFill>
                <a:latin typeface="Work Sans Medium"/>
                <a:ea typeface="Work Sans Medium"/>
                <a:cs typeface="Work Sans Medium"/>
                <a:sym typeface="Work Sans Medium"/>
              </a:rPr>
              <a:t>AMPM keeps a vague long-term history</a:t>
            </a:r>
          </a:p>
          <a:p>
            <a:endParaRPr lang="en-US" dirty="0"/>
          </a:p>
        </p:txBody>
      </p:sp>
      <p:sp>
        <p:nvSpPr>
          <p:cNvPr id="3" name="TextBox 2">
            <a:extLst>
              <a:ext uri="{FF2B5EF4-FFF2-40B4-BE49-F238E27FC236}">
                <a16:creationId xmlns:a16="http://schemas.microsoft.com/office/drawing/2014/main" id="{07378061-65B5-A698-A5F3-3F3C5AC810BE}"/>
              </a:ext>
            </a:extLst>
          </p:cNvPr>
          <p:cNvSpPr txBox="1"/>
          <p:nvPr/>
        </p:nvSpPr>
        <p:spPr>
          <a:xfrm>
            <a:off x="990600" y="3796830"/>
            <a:ext cx="6781800" cy="1277273"/>
          </a:xfrm>
          <a:prstGeom prst="rect">
            <a:avLst/>
          </a:prstGeom>
          <a:noFill/>
        </p:spPr>
        <p:txBody>
          <a:bodyPr wrap="square" rtlCol="0">
            <a:spAutoFit/>
          </a:bodyPr>
          <a:lstStyle/>
          <a:p>
            <a:pPr marL="552450" lvl="8" indent="-457200">
              <a:buClr>
                <a:schemeClr val="dk1"/>
              </a:buClr>
              <a:buSzPts val="2100"/>
              <a:buFont typeface="Courier New" panose="02070309020205020404" pitchFamily="49" charset="0"/>
              <a:buChar char="o"/>
            </a:pPr>
            <a:r>
              <a:rPr lang="en-US" sz="2100" dirty="0">
                <a:solidFill>
                  <a:schemeClr val="dk1"/>
                </a:solidFill>
                <a:latin typeface="Work Sans Medium"/>
                <a:ea typeface="Work Sans Medium"/>
                <a:cs typeface="Work Sans Medium"/>
                <a:sym typeface="Work Sans Medium"/>
              </a:rPr>
              <a:t>SPP can perform lookahead</a:t>
            </a:r>
          </a:p>
          <a:p>
            <a:pPr marL="552450" lvl="8" indent="-457200">
              <a:buClr>
                <a:schemeClr val="dk1"/>
              </a:buClr>
              <a:buSzPts val="2100"/>
              <a:buFont typeface="Courier New" panose="02070309020205020404" pitchFamily="49" charset="0"/>
              <a:buChar char="o"/>
            </a:pPr>
            <a:r>
              <a:rPr lang="en-US" sz="2100" dirty="0">
                <a:solidFill>
                  <a:schemeClr val="dk1"/>
                </a:solidFill>
                <a:latin typeface="Work Sans Medium"/>
                <a:ea typeface="Work Sans Medium"/>
                <a:cs typeface="Work Sans Medium"/>
                <a:sym typeface="Work Sans Medium"/>
              </a:rPr>
              <a:t>AMPM’s pattern catalogue can provide multiple targets</a:t>
            </a:r>
          </a:p>
          <a:p>
            <a:endParaRPr lang="en-US" dirty="0"/>
          </a:p>
        </p:txBody>
      </p:sp>
      <p:sp>
        <p:nvSpPr>
          <p:cNvPr id="4" name="TextBox 3">
            <a:extLst>
              <a:ext uri="{FF2B5EF4-FFF2-40B4-BE49-F238E27FC236}">
                <a16:creationId xmlns:a16="http://schemas.microsoft.com/office/drawing/2014/main" id="{34CD1F4E-0D4D-9AD5-BE82-9D3D83448870}"/>
              </a:ext>
            </a:extLst>
          </p:cNvPr>
          <p:cNvSpPr txBox="1"/>
          <p:nvPr/>
        </p:nvSpPr>
        <p:spPr>
          <a:xfrm>
            <a:off x="7281511" y="1590907"/>
            <a:ext cx="1630153" cy="369332"/>
          </a:xfrm>
          <a:prstGeom prst="rect">
            <a:avLst/>
          </a:prstGeom>
          <a:noFill/>
        </p:spPr>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rPr>
              <a:t>[2,-1,3]</a:t>
            </a:r>
          </a:p>
        </p:txBody>
      </p:sp>
      <p:sp>
        <p:nvSpPr>
          <p:cNvPr id="6" name="TextBox 5">
            <a:extLst>
              <a:ext uri="{FF2B5EF4-FFF2-40B4-BE49-F238E27FC236}">
                <a16:creationId xmlns:a16="http://schemas.microsoft.com/office/drawing/2014/main" id="{F3F31B37-7632-9E06-99E1-A8D936665149}"/>
              </a:ext>
            </a:extLst>
          </p:cNvPr>
          <p:cNvSpPr txBox="1"/>
          <p:nvPr/>
        </p:nvSpPr>
        <p:spPr>
          <a:xfrm>
            <a:off x="7015074" y="1931042"/>
            <a:ext cx="1630153" cy="369332"/>
          </a:xfrm>
          <a:prstGeom prst="rect">
            <a:avLst/>
          </a:prstGeom>
          <a:noFill/>
        </p:spPr>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rPr>
              <a:t>1001001001</a:t>
            </a:r>
          </a:p>
        </p:txBody>
      </p:sp>
      <p:cxnSp>
        <p:nvCxnSpPr>
          <p:cNvPr id="8" name="Straight Arrow Connector 7">
            <a:extLst>
              <a:ext uri="{FF2B5EF4-FFF2-40B4-BE49-F238E27FC236}">
                <a16:creationId xmlns:a16="http://schemas.microsoft.com/office/drawing/2014/main" id="{E3687697-0CC9-6063-418F-BFF6111A5535}"/>
              </a:ext>
            </a:extLst>
          </p:cNvPr>
          <p:cNvCxnSpPr>
            <a:endCxn id="6" idx="1"/>
          </p:cNvCxnSpPr>
          <p:nvPr/>
        </p:nvCxnSpPr>
        <p:spPr>
          <a:xfrm>
            <a:off x="6877250" y="2115708"/>
            <a:ext cx="137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77807C1-331C-120C-77F5-2758C59128C5}"/>
              </a:ext>
            </a:extLst>
          </p:cNvPr>
          <p:cNvCxnSpPr>
            <a:endCxn id="4" idx="1"/>
          </p:cNvCxnSpPr>
          <p:nvPr/>
        </p:nvCxnSpPr>
        <p:spPr>
          <a:xfrm>
            <a:off x="7015074" y="1775573"/>
            <a:ext cx="2664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 - Filtering</a:t>
            </a:r>
            <a:endParaRPr dirty="0"/>
          </a:p>
        </p:txBody>
      </p:sp>
      <mc:AlternateContent xmlns:mc="http://schemas.openxmlformats.org/markup-compatibility/2006" xmlns:a14="http://schemas.microsoft.com/office/drawing/2010/main">
        <mc:Choice Requires="a14">
          <p:sp>
            <p:nvSpPr>
              <p:cNvPr id="154" name="Google Shape;154;p30"/>
              <p:cNvSpPr txBox="1"/>
              <p:nvPr/>
            </p:nvSpPr>
            <p:spPr>
              <a:xfrm>
                <a:off x="511988" y="878400"/>
                <a:ext cx="7188224" cy="3386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Prefetchers must identify when to throttle themselves</a:t>
                </a:r>
              </a:p>
              <a:p>
                <a:pPr marL="914400" lvl="1" indent="-361950">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High levels of bandwidth utilization typically mean prefetching is </a:t>
                </a:r>
                <a14:m>
                  <m:oMath xmlns:m="http://schemas.openxmlformats.org/officeDocument/2006/math">
                    <m:sSup>
                      <m:sSupPr>
                        <m:ctrlPr>
                          <a:rPr lang="en-US" sz="1600" i="1" smtClean="0">
                            <a:solidFill>
                              <a:schemeClr val="dk1"/>
                            </a:solidFill>
                            <a:latin typeface="Cambria Math" panose="02040503050406030204" pitchFamily="18" charset="0"/>
                            <a:sym typeface="Work Sans Medium"/>
                          </a:rPr>
                        </m:ctrlPr>
                      </m:sSupPr>
                      <m:e>
                        <m:r>
                          <m:rPr>
                            <m:nor/>
                          </m:rPr>
                          <a:rPr lang="en-US" sz="1600" dirty="0">
                            <a:solidFill>
                              <a:schemeClr val="dk1"/>
                            </a:solidFill>
                            <a:latin typeface="Work Sans Medium"/>
                            <a:ea typeface="Work Sans Medium"/>
                            <a:cs typeface="Work Sans Medium"/>
                            <a:sym typeface="Work Sans Medium"/>
                          </a:rPr>
                          <m:t>undesirable</m:t>
                        </m:r>
                      </m:e>
                      <m:sup>
                        <m:r>
                          <a:rPr lang="en-US" sz="1600" b="0" i="1" dirty="0" smtClean="0">
                            <a:solidFill>
                              <a:schemeClr val="dk1"/>
                            </a:solidFill>
                            <a:latin typeface="Cambria Math" panose="02040503050406030204" pitchFamily="18" charset="0"/>
                            <a:ea typeface="Work Sans Medium"/>
                            <a:cs typeface="Work Sans Medium"/>
                            <a:sym typeface="Work Sans Medium"/>
                          </a:rPr>
                          <m:t>1</m:t>
                        </m:r>
                      </m:sup>
                    </m:sSup>
                  </m:oMath>
                </a14:m>
                <a:endParaRPr lang="en-US" sz="1600" dirty="0">
                  <a:solidFill>
                    <a:schemeClr val="dk1"/>
                  </a:solidFill>
                  <a:latin typeface="Work Sans Medium"/>
                  <a:ea typeface="Work Sans Medium"/>
                  <a:cs typeface="Work Sans Medium"/>
                  <a:sym typeface="Work Sans Medium"/>
                </a:endParaRPr>
              </a:p>
              <a:p>
                <a:pPr marL="914400" lvl="1" indent="-361950">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Usefulness (the proportion of prefetches utilized before eviction) can be useful for discarding bad </a:t>
                </a:r>
                <a14:m>
                  <m:oMath xmlns:m="http://schemas.openxmlformats.org/officeDocument/2006/math">
                    <m:sSup>
                      <m:sSupPr>
                        <m:ctrlPr>
                          <a:rPr lang="ar-AE" sz="1600" i="1" smtClean="0">
                            <a:solidFill>
                              <a:schemeClr val="dk1"/>
                            </a:solidFill>
                            <a:latin typeface="Cambria Math" panose="02040503050406030204" pitchFamily="18" charset="0"/>
                            <a:sym typeface="Work Sans Medium"/>
                          </a:rPr>
                        </m:ctrlPr>
                      </m:sSupPr>
                      <m:e>
                        <m:r>
                          <m:rPr>
                            <m:nor/>
                          </m:rPr>
                          <a:rPr lang="en-US" sz="1600" dirty="0">
                            <a:solidFill>
                              <a:schemeClr val="dk1"/>
                            </a:solidFill>
                            <a:latin typeface="Work Sans Medium"/>
                            <a:ea typeface="Work Sans Medium"/>
                            <a:cs typeface="Work Sans Medium"/>
                            <a:sym typeface="Work Sans Medium"/>
                          </a:rPr>
                          <m:t>triggers</m:t>
                        </m:r>
                      </m:e>
                      <m:sup>
                        <m:r>
                          <a:rPr lang="en-US" sz="1600" b="0" i="1" dirty="0" smtClean="0">
                            <a:solidFill>
                              <a:schemeClr val="dk1"/>
                            </a:solidFill>
                            <a:latin typeface="Cambria Math" panose="02040503050406030204" pitchFamily="18" charset="0"/>
                            <a:ea typeface="Work Sans Medium"/>
                            <a:cs typeface="Work Sans Medium"/>
                            <a:sym typeface="Work Sans Medium"/>
                          </a:rPr>
                          <m:t>7</m:t>
                        </m:r>
                      </m:sup>
                    </m:sSup>
                  </m:oMath>
                </a14:m>
                <a:endParaRPr lang="ar-AE" sz="16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ar-AE"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Usefulness and bandwidth utilization are used to determine prefetch degree (how many prefetches are issued for each cache access)</a:t>
                </a:r>
              </a:p>
              <a:p>
                <a:pPr marL="0" lvl="0" indent="0" algn="l" rtl="0">
                  <a:spcBef>
                    <a:spcPts val="0"/>
                  </a:spcBef>
                  <a:spcAft>
                    <a:spcPts val="0"/>
                  </a:spcAft>
                  <a:buNone/>
                </a:pPr>
                <a:endParaRPr lang="en-US"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mc:Choice>
        <mc:Fallback xmlns="">
          <p:sp>
            <p:nvSpPr>
              <p:cNvPr id="154" name="Google Shape;154;p30"/>
              <p:cNvSpPr txBox="1">
                <a:spLocks noRot="1" noChangeAspect="1" noMove="1" noResize="1" noEditPoints="1" noAdjustHandles="1" noChangeArrowheads="1" noChangeShapeType="1" noTextEdit="1"/>
              </p:cNvSpPr>
              <p:nvPr/>
            </p:nvSpPr>
            <p:spPr>
              <a:xfrm>
                <a:off x="511988" y="878400"/>
                <a:ext cx="7188224" cy="3386700"/>
              </a:xfrm>
              <a:prstGeom prst="rect">
                <a:avLst/>
              </a:prstGeom>
              <a:blipFill>
                <a:blip r:embed="rId3"/>
                <a:stretch>
                  <a:fillRect/>
                </a:stretch>
              </a:blipFill>
              <a:ln>
                <a:noFill/>
              </a:ln>
            </p:spPr>
            <p:txBody>
              <a:bodyPr/>
              <a:lstStyle/>
              <a:p>
                <a:r>
                  <a:rPr lang="en-US">
                    <a:noFill/>
                  </a:rPr>
                  <a:t> </a:t>
                </a:r>
              </a:p>
            </p:txBody>
          </p:sp>
        </mc:Fallback>
      </mc:AlternateContent>
      <p:pic>
        <p:nvPicPr>
          <p:cNvPr id="3" name="Graphic 2" descr="Upstairs with solid fill">
            <a:extLst>
              <a:ext uri="{FF2B5EF4-FFF2-40B4-BE49-F238E27FC236}">
                <a16:creationId xmlns:a16="http://schemas.microsoft.com/office/drawing/2014/main" id="{69081F8A-6766-69D2-1E30-F2CB26A33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6200" y="3512481"/>
            <a:ext cx="914400" cy="914400"/>
          </a:xfrm>
          <a:prstGeom prst="rect">
            <a:avLst/>
          </a:prstGeom>
        </p:spPr>
      </p:pic>
      <p:pic>
        <p:nvPicPr>
          <p:cNvPr id="5" name="Graphic 4" descr="Stop with solid fill">
            <a:extLst>
              <a:ext uri="{FF2B5EF4-FFF2-40B4-BE49-F238E27FC236}">
                <a16:creationId xmlns:a16="http://schemas.microsoft.com/office/drawing/2014/main" id="{C0F87BC9-18DC-D4B9-BE1D-C8A9B58A5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5008" y="1444636"/>
            <a:ext cx="1328502" cy="1328502"/>
          </a:xfrm>
          <a:prstGeom prst="rect">
            <a:avLst/>
          </a:prstGeom>
        </p:spPr>
      </p:pic>
      <p:sp>
        <p:nvSpPr>
          <p:cNvPr id="2" name="TextBox 1">
            <a:extLst>
              <a:ext uri="{FF2B5EF4-FFF2-40B4-BE49-F238E27FC236}">
                <a16:creationId xmlns:a16="http://schemas.microsoft.com/office/drawing/2014/main" id="{430F8055-645C-BCDE-EB56-B8A4F882D667}"/>
              </a:ext>
            </a:extLst>
          </p:cNvPr>
          <p:cNvSpPr txBox="1"/>
          <p:nvPr/>
        </p:nvSpPr>
        <p:spPr>
          <a:xfrm>
            <a:off x="188659" y="3995417"/>
            <a:ext cx="7306349" cy="861774"/>
          </a:xfrm>
          <a:prstGeom prst="rect">
            <a:avLst/>
          </a:prstGeom>
          <a:noFill/>
        </p:spPr>
        <p:txBody>
          <a:bodyPr wrap="square">
            <a:spAutoFit/>
          </a:bodyPr>
          <a:lstStyle/>
          <a:p>
            <a:pPr lvl="2"/>
            <a:r>
              <a:rPr lang="en-US" sz="1000" dirty="0"/>
              <a:t>[7] Viji Srinivasan, E.S. Davidson, and G.S. Tyson. 2004. A prefetch taxonomy. </a:t>
            </a:r>
            <a:r>
              <a:rPr lang="en-US" sz="1000" dirty="0" err="1"/>
              <a:t>IEEETrans</a:t>
            </a:r>
            <a:r>
              <a:rPr lang="en-US" sz="1000" dirty="0"/>
              <a:t>. </a:t>
            </a:r>
            <a:r>
              <a:rPr lang="en-US" sz="1000" dirty="0" err="1"/>
              <a:t>Comput</a:t>
            </a:r>
            <a:r>
              <a:rPr lang="en-US" sz="1000" dirty="0"/>
              <a:t>. 53, 2 (2004), 126–140. </a:t>
            </a:r>
          </a:p>
          <a:p>
            <a:pPr lvl="2"/>
            <a:r>
              <a:rPr lang="en-US" sz="1000" dirty="0"/>
              <a:t>     doi:10.1109/TC.2004.1261824</a:t>
            </a:r>
          </a:p>
          <a:p>
            <a:pPr lvl="2"/>
            <a:r>
              <a:rPr lang="en-US" sz="1000" dirty="0"/>
              <a:t>[1] Lei Wang, Chia-Hang Lee, Maccoy Merrell, Gino Chacon, Daniel A. Jiménez, </a:t>
            </a:r>
            <a:r>
              <a:rPr lang="en-US" sz="1000" dirty="0" err="1"/>
              <a:t>andPaul</a:t>
            </a:r>
            <a:r>
              <a:rPr lang="en-US" sz="1000" dirty="0"/>
              <a:t> V. Gratz. 2025. R-Max: A Method for    </a:t>
            </a:r>
          </a:p>
          <a:p>
            <a:pPr lvl="2"/>
            <a:r>
              <a:rPr lang="en-US" sz="1000" dirty="0"/>
              <a:t>     Approximating the Benefit of Ideal Prefetching and Replacement Policy. IEEE Computer Architecture Letters 24, 2(2025),     </a:t>
            </a:r>
          </a:p>
          <a:p>
            <a:pPr lvl="2"/>
            <a:r>
              <a:rPr lang="en-US" sz="1000" dirty="0"/>
              <a:t>     293–296. doi:10.1109/LCA.2025.3611316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8A8AA8CF-1B90-1340-F9EC-F1AC838BA580}"/>
            </a:ext>
          </a:extLst>
        </p:cNvPr>
        <p:cNvGrpSpPr/>
        <p:nvPr/>
      </p:nvGrpSpPr>
      <p:grpSpPr>
        <a:xfrm>
          <a:off x="0" y="0"/>
          <a:ext cx="0" cy="0"/>
          <a:chOff x="0" y="0"/>
          <a:chExt cx="0" cy="0"/>
        </a:xfrm>
      </p:grpSpPr>
      <p:sp>
        <p:nvSpPr>
          <p:cNvPr id="153" name="Google Shape;153;p30">
            <a:extLst>
              <a:ext uri="{FF2B5EF4-FFF2-40B4-BE49-F238E27FC236}">
                <a16:creationId xmlns:a16="http://schemas.microsoft.com/office/drawing/2014/main" id="{8F5F1197-565D-5B28-6A45-47DA0A1072A0}"/>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Design</a:t>
            </a:r>
            <a:endParaRPr dirty="0"/>
          </a:p>
        </p:txBody>
      </p:sp>
      <p:pic>
        <p:nvPicPr>
          <p:cNvPr id="9" name="Graphic 8">
            <a:extLst>
              <a:ext uri="{FF2B5EF4-FFF2-40B4-BE49-F238E27FC236}">
                <a16:creationId xmlns:a16="http://schemas.microsoft.com/office/drawing/2014/main" id="{19086C9D-9A96-1D23-85D2-6400C8595A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639" y="-154172"/>
            <a:ext cx="8267478" cy="5511651"/>
          </a:xfrm>
          <a:prstGeom prst="rect">
            <a:avLst/>
          </a:prstGeom>
        </p:spPr>
      </p:pic>
      <p:sp>
        <p:nvSpPr>
          <p:cNvPr id="11" name="Google Shape;154;p30">
            <a:extLst>
              <a:ext uri="{FF2B5EF4-FFF2-40B4-BE49-F238E27FC236}">
                <a16:creationId xmlns:a16="http://schemas.microsoft.com/office/drawing/2014/main" id="{63CCC0CB-7A5E-881F-48EA-09686144C170}"/>
              </a:ext>
            </a:extLst>
          </p:cNvPr>
          <p:cNvSpPr txBox="1"/>
          <p:nvPr/>
        </p:nvSpPr>
        <p:spPr>
          <a:xfrm>
            <a:off x="134678" y="814418"/>
            <a:ext cx="3576084" cy="1406901"/>
          </a:xfrm>
          <a:prstGeom prst="rect">
            <a:avLst/>
          </a:prstGeom>
          <a:noFill/>
          <a:ln>
            <a:noFill/>
          </a:ln>
        </p:spPr>
        <p:txBody>
          <a:bodyPr spcFirstLastPara="1" wrap="square" lIns="91425" tIns="91425" rIns="91425" bIns="91425" anchor="t" anchorCtr="0">
            <a:noAutofit/>
          </a:bodyPr>
          <a:lstStyle/>
          <a:p>
            <a:pPr marL="95250" lvl="0" algn="l" rtl="0">
              <a:spcBef>
                <a:spcPts val="0"/>
              </a:spcBef>
              <a:spcAft>
                <a:spcPts val="0"/>
              </a:spcAft>
              <a:buClr>
                <a:schemeClr val="dk1"/>
              </a:buClr>
              <a:buSzPts val="2100"/>
            </a:pPr>
            <a:endParaRPr lang="en-US" sz="16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SPPAM learns the access behaviors and forms graphs to prefetch into regions</a:t>
            </a:r>
          </a:p>
          <a:p>
            <a:pPr marL="457200" lvl="0" indent="-361950" algn="l" rtl="0">
              <a:spcBef>
                <a:spcPts val="0"/>
              </a:spcBef>
              <a:spcAft>
                <a:spcPts val="0"/>
              </a:spcAft>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These are based on the encoded Markov chain</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14400" lvl="1" indent="-361950">
              <a:buClr>
                <a:schemeClr val="dk1"/>
              </a:buClr>
              <a:buSzPts val="2100"/>
              <a:buFont typeface="Work Sans Medium"/>
              <a:buChar char="○"/>
            </a:pPr>
            <a:endParaRPr lang="en-US" sz="1800" dirty="0">
              <a:solidFill>
                <a:schemeClr val="dk1"/>
              </a:solidFill>
              <a:latin typeface="Work Sans Medium"/>
              <a:ea typeface="Work Sans Medium"/>
              <a:cs typeface="Work Sans Medium"/>
              <a:sym typeface="Work Sans Medium"/>
            </a:endParaRPr>
          </a:p>
          <a:p>
            <a:pPr marL="552450">
              <a:buClr>
                <a:schemeClr val="dk1"/>
              </a:buClr>
              <a:buSzPts val="2100"/>
            </a:pPr>
            <a:endParaRPr lang="en-US"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cxnSp>
        <p:nvCxnSpPr>
          <p:cNvPr id="14" name="Straight Arrow Connector 13">
            <a:extLst>
              <a:ext uri="{FF2B5EF4-FFF2-40B4-BE49-F238E27FC236}">
                <a16:creationId xmlns:a16="http://schemas.microsoft.com/office/drawing/2014/main" id="{F9AB366D-8FCE-66AB-9DB1-3B2C5FEF1975}"/>
              </a:ext>
            </a:extLst>
          </p:cNvPr>
          <p:cNvCxnSpPr>
            <a:cxnSpLocks/>
          </p:cNvCxnSpPr>
          <p:nvPr/>
        </p:nvCxnSpPr>
        <p:spPr>
          <a:xfrm flipH="1">
            <a:off x="3239385" y="3763926"/>
            <a:ext cx="189615" cy="3772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43FBC7-2222-DF82-C130-47469B77F1FA}"/>
              </a:ext>
            </a:extLst>
          </p:cNvPr>
          <p:cNvCxnSpPr/>
          <p:nvPr/>
        </p:nvCxnSpPr>
        <p:spPr>
          <a:xfrm>
            <a:off x="2789274" y="2817486"/>
            <a:ext cx="552893" cy="8718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39DE5A-B668-0B9B-5FB2-FCFB76035126}"/>
              </a:ext>
            </a:extLst>
          </p:cNvPr>
          <p:cNvCxnSpPr>
            <a:cxnSpLocks/>
          </p:cNvCxnSpPr>
          <p:nvPr/>
        </p:nvCxnSpPr>
        <p:spPr>
          <a:xfrm>
            <a:off x="3239385" y="4302831"/>
            <a:ext cx="15856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17F7FA-5687-7527-BE2C-F95F48564A4A}"/>
              </a:ext>
            </a:extLst>
          </p:cNvPr>
          <p:cNvCxnSpPr>
            <a:cxnSpLocks/>
          </p:cNvCxnSpPr>
          <p:nvPr/>
        </p:nvCxnSpPr>
        <p:spPr>
          <a:xfrm>
            <a:off x="4979581" y="1040007"/>
            <a:ext cx="194931" cy="391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CB6419-800E-7194-688C-A03C1A85DF2A}"/>
              </a:ext>
            </a:extLst>
          </p:cNvPr>
          <p:cNvCxnSpPr>
            <a:cxnSpLocks/>
          </p:cNvCxnSpPr>
          <p:nvPr/>
        </p:nvCxnSpPr>
        <p:spPr>
          <a:xfrm flipH="1" flipV="1">
            <a:off x="4801990" y="1486611"/>
            <a:ext cx="416073" cy="139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5DABA-EFA4-E5BB-2826-F398983D5803}"/>
              </a:ext>
            </a:extLst>
          </p:cNvPr>
          <p:cNvCxnSpPr>
            <a:cxnSpLocks/>
          </p:cNvCxnSpPr>
          <p:nvPr/>
        </p:nvCxnSpPr>
        <p:spPr>
          <a:xfrm flipV="1">
            <a:off x="4726813" y="1128773"/>
            <a:ext cx="196431" cy="3028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4346856-E8A0-B133-1A77-804F3ADADA52}"/>
              </a:ext>
            </a:extLst>
          </p:cNvPr>
          <p:cNvCxnSpPr>
            <a:cxnSpLocks/>
          </p:cNvCxnSpPr>
          <p:nvPr/>
        </p:nvCxnSpPr>
        <p:spPr>
          <a:xfrm>
            <a:off x="6650666" y="3003697"/>
            <a:ext cx="505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5B7153-8E20-8806-6C67-574A50E31D54}"/>
              </a:ext>
            </a:extLst>
          </p:cNvPr>
          <p:cNvCxnSpPr>
            <a:cxnSpLocks/>
          </p:cNvCxnSpPr>
          <p:nvPr/>
        </p:nvCxnSpPr>
        <p:spPr>
          <a:xfrm>
            <a:off x="6667058" y="2642634"/>
            <a:ext cx="515235" cy="265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8E77BE-CDD4-32FF-BEFD-23C24FCF4337}"/>
              </a:ext>
            </a:extLst>
          </p:cNvPr>
          <p:cNvCxnSpPr>
            <a:cxnSpLocks/>
          </p:cNvCxnSpPr>
          <p:nvPr/>
        </p:nvCxnSpPr>
        <p:spPr>
          <a:xfrm>
            <a:off x="7371908" y="2380364"/>
            <a:ext cx="0" cy="439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7AD2A2-E9E8-9282-C39B-711B3C647792}"/>
              </a:ext>
            </a:extLst>
          </p:cNvPr>
          <p:cNvCxnSpPr>
            <a:cxnSpLocks/>
          </p:cNvCxnSpPr>
          <p:nvPr/>
        </p:nvCxnSpPr>
        <p:spPr>
          <a:xfrm flipH="1">
            <a:off x="7491399" y="2498652"/>
            <a:ext cx="328848" cy="3570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F906E4-49C7-E29A-3994-7E79A205C942}"/>
              </a:ext>
            </a:extLst>
          </p:cNvPr>
          <p:cNvCxnSpPr>
            <a:cxnSpLocks/>
          </p:cNvCxnSpPr>
          <p:nvPr/>
        </p:nvCxnSpPr>
        <p:spPr>
          <a:xfrm flipH="1" flipV="1">
            <a:off x="7561902" y="3038767"/>
            <a:ext cx="417833" cy="103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5AA06A-F01B-93D9-5DB0-FEFDE97D5A99}"/>
              </a:ext>
            </a:extLst>
          </p:cNvPr>
          <p:cNvCxnSpPr>
            <a:cxnSpLocks/>
          </p:cNvCxnSpPr>
          <p:nvPr/>
        </p:nvCxnSpPr>
        <p:spPr>
          <a:xfrm flipH="1" flipV="1">
            <a:off x="7491399" y="3157870"/>
            <a:ext cx="233155" cy="3083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BABA283-D9F8-7B14-16BE-4CEC96D2028C}"/>
              </a:ext>
            </a:extLst>
          </p:cNvPr>
          <p:cNvCxnSpPr>
            <a:cxnSpLocks/>
          </p:cNvCxnSpPr>
          <p:nvPr/>
        </p:nvCxnSpPr>
        <p:spPr>
          <a:xfrm flipV="1">
            <a:off x="7078086" y="3157870"/>
            <a:ext cx="188049" cy="365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86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18374DA-E8ED-B63A-98B9-01454FAD7E24}"/>
            </a:ext>
          </a:extLst>
        </p:cNvPr>
        <p:cNvGrpSpPr/>
        <p:nvPr/>
      </p:nvGrpSpPr>
      <p:grpSpPr>
        <a:xfrm>
          <a:off x="0" y="0"/>
          <a:ext cx="0" cy="0"/>
          <a:chOff x="0" y="0"/>
          <a:chExt cx="0" cy="0"/>
        </a:xfrm>
      </p:grpSpPr>
      <p:sp>
        <p:nvSpPr>
          <p:cNvPr id="171" name="Google Shape;171;p33">
            <a:extLst>
              <a:ext uri="{FF2B5EF4-FFF2-40B4-BE49-F238E27FC236}">
                <a16:creationId xmlns:a16="http://schemas.microsoft.com/office/drawing/2014/main" id="{EB0AC3CA-BC89-2B43-497E-4020633565CA}"/>
              </a:ext>
            </a:extLst>
          </p:cNvPr>
          <p:cNvSpPr txBox="1">
            <a:spLocks noGrp="1"/>
          </p:cNvSpPr>
          <p:nvPr>
            <p:ph type="title"/>
          </p:nvPr>
        </p:nvSpPr>
        <p:spPr>
          <a:xfrm>
            <a:off x="-1754372" y="101877"/>
            <a:ext cx="9144000" cy="7578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US" dirty="0"/>
              <a:t>Design – Learning </a:t>
            </a:r>
            <a:endParaRPr dirty="0"/>
          </a:p>
        </p:txBody>
      </p:sp>
      <p:sp>
        <p:nvSpPr>
          <p:cNvPr id="3" name="Google Shape;172;p33">
            <a:extLst>
              <a:ext uri="{FF2B5EF4-FFF2-40B4-BE49-F238E27FC236}">
                <a16:creationId xmlns:a16="http://schemas.microsoft.com/office/drawing/2014/main" id="{8CD09503-1005-0B83-58F0-6295D65F52BE}"/>
              </a:ext>
            </a:extLst>
          </p:cNvPr>
          <p:cNvSpPr txBox="1"/>
          <p:nvPr/>
        </p:nvSpPr>
        <p:spPr>
          <a:xfrm>
            <a:off x="191638" y="958144"/>
            <a:ext cx="7955700" cy="3386700"/>
          </a:xfrm>
          <a:prstGeom prst="rect">
            <a:avLst/>
          </a:prstGeom>
          <a:noFill/>
          <a:ln>
            <a:noFill/>
          </a:ln>
        </p:spPr>
        <p:txBody>
          <a:bodyPr spcFirstLastPara="1" wrap="square" lIns="91425" tIns="91425" rIns="91425" bIns="91425" anchor="t" anchorCtr="0">
            <a:noAutofit/>
          </a:bodyPr>
          <a:lstStyle/>
          <a:p>
            <a:pPr marL="45720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Why no offline learning?</a:t>
            </a:r>
          </a:p>
          <a:p>
            <a:pPr marL="457200" indent="-361950">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A naïve approach leads</a:t>
            </a:r>
            <a:br>
              <a:rPr lang="en-US" sz="2100" dirty="0">
                <a:solidFill>
                  <a:schemeClr val="dk1"/>
                </a:solidFill>
                <a:latin typeface="Work Sans Medium"/>
                <a:ea typeface="Work Sans Medium"/>
                <a:cs typeface="Work Sans Medium"/>
                <a:sym typeface="Work Sans Medium"/>
              </a:rPr>
            </a:br>
            <a:r>
              <a:rPr lang="en-US" sz="2100" dirty="0">
                <a:solidFill>
                  <a:schemeClr val="dk1"/>
                </a:solidFill>
                <a:latin typeface="Work Sans Medium"/>
                <a:ea typeface="Work Sans Medium"/>
                <a:cs typeface="Work Sans Medium"/>
                <a:sym typeface="Work Sans Medium"/>
              </a:rPr>
              <a:t>to this resulting graph</a:t>
            </a:r>
          </a:p>
          <a:p>
            <a:pPr marL="95250">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pic>
        <p:nvPicPr>
          <p:cNvPr id="5" name="Graphic 4">
            <a:extLst>
              <a:ext uri="{FF2B5EF4-FFF2-40B4-BE49-F238E27FC236}">
                <a16:creationId xmlns:a16="http://schemas.microsoft.com/office/drawing/2014/main" id="{E330133A-4177-F94A-F8EE-6DA12C681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501" y="2639649"/>
            <a:ext cx="2719277" cy="2266064"/>
          </a:xfrm>
          <a:prstGeom prst="rect">
            <a:avLst/>
          </a:prstGeom>
        </p:spPr>
      </p:pic>
      <p:pic>
        <p:nvPicPr>
          <p:cNvPr id="9" name="Graphic 8">
            <a:extLst>
              <a:ext uri="{FF2B5EF4-FFF2-40B4-BE49-F238E27FC236}">
                <a16:creationId xmlns:a16="http://schemas.microsoft.com/office/drawing/2014/main" id="{DE4C6427-BB70-391A-ED4B-C86EFBDC01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3427" y="766988"/>
            <a:ext cx="5518299" cy="4138725"/>
          </a:xfrm>
          <a:prstGeom prst="rect">
            <a:avLst/>
          </a:prstGeom>
        </p:spPr>
      </p:pic>
    </p:spTree>
    <p:extLst>
      <p:ext uri="{BB962C8B-B14F-4D97-AF65-F5344CB8AC3E}">
        <p14:creationId xmlns:p14="http://schemas.microsoft.com/office/powerpoint/2010/main" val="388814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A19E1592-8A41-96D3-70F4-60DD42F63693}"/>
            </a:ext>
          </a:extLst>
        </p:cNvPr>
        <p:cNvGrpSpPr/>
        <p:nvPr/>
      </p:nvGrpSpPr>
      <p:grpSpPr>
        <a:xfrm>
          <a:off x="0" y="0"/>
          <a:ext cx="0" cy="0"/>
          <a:chOff x="0" y="0"/>
          <a:chExt cx="0" cy="0"/>
        </a:xfrm>
      </p:grpSpPr>
      <p:sp>
        <p:nvSpPr>
          <p:cNvPr id="171" name="Google Shape;171;p33">
            <a:extLst>
              <a:ext uri="{FF2B5EF4-FFF2-40B4-BE49-F238E27FC236}">
                <a16:creationId xmlns:a16="http://schemas.microsoft.com/office/drawing/2014/main" id="{8C36A27C-E846-4E26-0922-A6EC24EB8910}"/>
              </a:ext>
            </a:extLst>
          </p:cNvPr>
          <p:cNvSpPr txBox="1">
            <a:spLocks noGrp="1"/>
          </p:cNvSpPr>
          <p:nvPr>
            <p:ph type="title"/>
          </p:nvPr>
        </p:nvSpPr>
        <p:spPr>
          <a:xfrm>
            <a:off x="-1754372" y="101877"/>
            <a:ext cx="9144000" cy="7578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US" dirty="0"/>
              <a:t>Design – Learning </a:t>
            </a:r>
            <a:endParaRPr dirty="0"/>
          </a:p>
        </p:txBody>
      </p:sp>
      <p:sp>
        <p:nvSpPr>
          <p:cNvPr id="3" name="Google Shape;172;p33">
            <a:extLst>
              <a:ext uri="{FF2B5EF4-FFF2-40B4-BE49-F238E27FC236}">
                <a16:creationId xmlns:a16="http://schemas.microsoft.com/office/drawing/2014/main" id="{874A5A1B-A1C9-DFA8-5DB7-9EA9E2DF85C7}"/>
              </a:ext>
            </a:extLst>
          </p:cNvPr>
          <p:cNvSpPr txBox="1"/>
          <p:nvPr/>
        </p:nvSpPr>
        <p:spPr>
          <a:xfrm>
            <a:off x="191638" y="958144"/>
            <a:ext cx="7955700" cy="3386700"/>
          </a:xfrm>
          <a:prstGeom prst="rect">
            <a:avLst/>
          </a:prstGeom>
          <a:noFill/>
          <a:ln>
            <a:noFill/>
          </a:ln>
        </p:spPr>
        <p:txBody>
          <a:bodyPr spcFirstLastPara="1" wrap="square" lIns="91425" tIns="91425" rIns="91425" bIns="91425" anchor="t" anchorCtr="0">
            <a:noAutofit/>
          </a:bodyPr>
          <a:lstStyle/>
          <a:p>
            <a:pPr marL="45720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Why predict more than 1 bit?</a:t>
            </a:r>
            <a:br>
              <a:rPr lang="en-US" sz="2100" dirty="0">
                <a:solidFill>
                  <a:schemeClr val="dk1"/>
                </a:solidFill>
                <a:latin typeface="Work Sans Medium"/>
                <a:ea typeface="Work Sans Medium"/>
                <a:cs typeface="Work Sans Medium"/>
                <a:sym typeface="Work Sans Medium"/>
              </a:rPr>
            </a:br>
            <a:r>
              <a:rPr lang="en-US" sz="2100" dirty="0">
                <a:solidFill>
                  <a:schemeClr val="dk1"/>
                </a:solidFill>
                <a:latin typeface="Work Sans Medium"/>
                <a:ea typeface="Work Sans Medium"/>
                <a:cs typeface="Work Sans Medium"/>
                <a:sym typeface="Work Sans Medium"/>
              </a:rPr>
              <a:t>SPP and branch prediction get by </a:t>
            </a:r>
            <a:br>
              <a:rPr lang="en-US" sz="2100" dirty="0">
                <a:solidFill>
                  <a:schemeClr val="dk1"/>
                </a:solidFill>
                <a:latin typeface="Work Sans Medium"/>
                <a:ea typeface="Work Sans Medium"/>
                <a:cs typeface="Work Sans Medium"/>
                <a:sym typeface="Work Sans Medium"/>
              </a:rPr>
            </a:br>
            <a:r>
              <a:rPr lang="en-US" sz="2100" dirty="0">
                <a:solidFill>
                  <a:schemeClr val="dk1"/>
                </a:solidFill>
                <a:latin typeface="Work Sans Medium"/>
                <a:ea typeface="Work Sans Medium"/>
                <a:cs typeface="Work Sans Medium"/>
                <a:sym typeface="Work Sans Medium"/>
              </a:rPr>
              <a:t>with a single target prediction!</a:t>
            </a:r>
          </a:p>
          <a:p>
            <a:pPr marL="914400" lvl="1" indent="-361950">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Costly to reference the table per-spatial prediction </a:t>
            </a:r>
          </a:p>
          <a:p>
            <a:pPr marL="914400" lvl="1" indent="-361950">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A multi-bit prediction of all 0’s gives us a useful terminator symbol</a:t>
            </a:r>
          </a:p>
          <a:p>
            <a:pPr marL="914400" lvl="1" indent="-361950">
              <a:buClr>
                <a:schemeClr val="dk1"/>
              </a:buClr>
              <a:buSzPts val="2100"/>
              <a:buFont typeface="Work Sans Medium"/>
              <a:buChar char="○"/>
            </a:pPr>
            <a:r>
              <a:rPr lang="en-US" sz="1800" dirty="0">
                <a:solidFill>
                  <a:schemeClr val="dk1"/>
                </a:solidFill>
                <a:latin typeface="Work Sans Medium"/>
                <a:ea typeface="Work Sans Medium"/>
                <a:cs typeface="Work Sans Medium"/>
                <a:sym typeface="Work Sans Medium"/>
              </a:rPr>
              <a:t>Usefulness/Uselessness data is easier to correlate with multi-bit predictions</a:t>
            </a:r>
            <a:endParaRPr lang="ar-AE" sz="1800" dirty="0">
              <a:solidFill>
                <a:schemeClr val="dk1"/>
              </a:solidFill>
              <a:latin typeface="Work Sans Medium"/>
              <a:ea typeface="Work Sans Medium"/>
              <a:cs typeface="Work Sans Medium"/>
              <a:sym typeface="Work Sans Medium"/>
            </a:endParaRPr>
          </a:p>
          <a:p>
            <a:pPr marL="95250">
              <a:buClr>
                <a:schemeClr val="dk1"/>
              </a:buClr>
              <a:buSzPts val="2100"/>
            </a:pPr>
            <a:endParaRPr lang="en-US" sz="2100" dirty="0">
              <a:solidFill>
                <a:schemeClr val="dk1"/>
              </a:solidFill>
              <a:latin typeface="Work Sans Medium"/>
              <a:ea typeface="Work Sans Medium"/>
              <a:cs typeface="Work Sans Medium"/>
              <a:sym typeface="Work Sans Medium"/>
            </a:endParaRPr>
          </a:p>
          <a:p>
            <a:pPr marL="95250">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i="1" dirty="0">
              <a:solidFill>
                <a:schemeClr val="dk1"/>
              </a:solidFill>
              <a:latin typeface="Work Sans Medium"/>
              <a:ea typeface="Work Sans Medium"/>
              <a:cs typeface="Work Sans Medium"/>
              <a:sym typeface="Work Sans Medium"/>
            </a:endParaRPr>
          </a:p>
          <a:p>
            <a:pPr marL="0" lvl="0" indent="0" algn="l" rtl="0">
              <a:spcBef>
                <a:spcPts val="0"/>
              </a:spcBef>
              <a:spcAft>
                <a:spcPts val="0"/>
              </a:spcAft>
              <a:buNone/>
            </a:pPr>
            <a:endParaRPr sz="2100" dirty="0">
              <a:solidFill>
                <a:schemeClr val="dk1"/>
              </a:solidFill>
              <a:latin typeface="Work Sans Medium"/>
              <a:ea typeface="Work Sans Medium"/>
              <a:cs typeface="Work Sans Medium"/>
              <a:sym typeface="Work Sans Medium"/>
            </a:endParaRPr>
          </a:p>
        </p:txBody>
      </p:sp>
    </p:spTree>
    <p:extLst>
      <p:ext uri="{BB962C8B-B14F-4D97-AF65-F5344CB8AC3E}">
        <p14:creationId xmlns:p14="http://schemas.microsoft.com/office/powerpoint/2010/main" val="2463101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8A25FB7F-4A29-0D7E-FA8D-CAD788090068}"/>
            </a:ext>
          </a:extLst>
        </p:cNvPr>
        <p:cNvGrpSpPr/>
        <p:nvPr/>
      </p:nvGrpSpPr>
      <p:grpSpPr>
        <a:xfrm>
          <a:off x="0" y="0"/>
          <a:ext cx="0" cy="0"/>
          <a:chOff x="0" y="0"/>
          <a:chExt cx="0" cy="0"/>
        </a:xfrm>
      </p:grpSpPr>
      <p:sp>
        <p:nvSpPr>
          <p:cNvPr id="94" name="Google Shape;94;p20">
            <a:extLst>
              <a:ext uri="{FF2B5EF4-FFF2-40B4-BE49-F238E27FC236}">
                <a16:creationId xmlns:a16="http://schemas.microsoft.com/office/drawing/2014/main" id="{4C3ADBC4-F2DD-7F1D-F332-1BC0FE77E82B}"/>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Introduction</a:t>
            </a:r>
            <a:endParaRPr dirty="0"/>
          </a:p>
        </p:txBody>
      </p:sp>
      <mc:AlternateContent xmlns:mc="http://schemas.openxmlformats.org/markup-compatibility/2006" xmlns:a14="http://schemas.microsoft.com/office/drawing/2010/main">
        <mc:Choice Requires="a14">
          <p:sp>
            <p:nvSpPr>
              <p:cNvPr id="95" name="Google Shape;95;p20">
                <a:extLst>
                  <a:ext uri="{FF2B5EF4-FFF2-40B4-BE49-F238E27FC236}">
                    <a16:creationId xmlns:a16="http://schemas.microsoft.com/office/drawing/2014/main" id="{3D403956-C287-F760-BCB3-C430AA2D47C9}"/>
                  </a:ext>
                </a:extLst>
              </p:cNvPr>
              <p:cNvSpPr txBox="1"/>
              <p:nvPr/>
            </p:nvSpPr>
            <p:spPr>
              <a:xfrm>
                <a:off x="623900" y="698166"/>
                <a:ext cx="6430802" cy="3386700"/>
              </a:xfrm>
              <a:prstGeom prst="rect">
                <a:avLst/>
              </a:prstGeom>
              <a:noFill/>
              <a:ln>
                <a:noFill/>
              </a:ln>
            </p:spPr>
            <p:txBody>
              <a:bodyPr spcFirstLastPara="1" wrap="square" lIns="91425" tIns="91425" rIns="91425" bIns="91425" anchor="t" anchorCtr="0">
                <a:noAutofit/>
              </a:bodyPr>
              <a:lstStyle/>
              <a:p>
                <a:pPr marL="95250" lvl="0">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Many prefetcher designs have been proposed</a:t>
                </a: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14:m>
                  <m:oMath xmlns:m="http://schemas.openxmlformats.org/officeDocument/2006/math">
                    <m:sSup>
                      <m:sSupPr>
                        <m:ctrlPr>
                          <a:rPr lang="ar-AE" sz="2000" i="1">
                            <a:solidFill>
                              <a:schemeClr val="dk1"/>
                            </a:solidFill>
                            <a:latin typeface="Cambria Math" panose="02040503050406030204" pitchFamily="18" charset="0"/>
                            <a:sym typeface="Work Sans Medium"/>
                          </a:rPr>
                        </m:ctrlPr>
                      </m:sSupPr>
                      <m:e>
                        <m:r>
                          <m:rPr>
                            <m:nor/>
                          </m:rPr>
                          <a:rPr lang="en-US" sz="2000" b="0" i="0" dirty="0" smtClean="0">
                            <a:solidFill>
                              <a:schemeClr val="dk1"/>
                            </a:solidFill>
                            <a:latin typeface="Work Sans Medium"/>
                            <a:ea typeface="Work Sans Medium"/>
                            <a:cs typeface="Work Sans Medium"/>
                            <a:sym typeface="Work Sans Medium"/>
                          </a:rPr>
                          <m:t>AMPM</m:t>
                        </m:r>
                      </m:e>
                      <m:sup>
                        <m:r>
                          <a:rPr lang="en-US" sz="2000" b="0" i="1" dirty="0" smtClean="0">
                            <a:solidFill>
                              <a:schemeClr val="dk1"/>
                            </a:solidFill>
                            <a:latin typeface="Cambria Math" panose="02040503050406030204" pitchFamily="18" charset="0"/>
                            <a:ea typeface="Work Sans Medium"/>
                            <a:cs typeface="Work Sans Medium"/>
                            <a:sym typeface="Work Sans Medium"/>
                          </a:rPr>
                          <m:t>2</m:t>
                        </m:r>
                      </m:sup>
                    </m:sSup>
                  </m:oMath>
                </a14:m>
                <a:r>
                  <a:rPr lang="en-US" sz="2000" dirty="0">
                    <a:solidFill>
                      <a:schemeClr val="dk1"/>
                    </a:solidFill>
                    <a:latin typeface="Work Sans Medium"/>
                    <a:ea typeface="Work Sans Medium"/>
                    <a:cs typeface="Work Sans Medium"/>
                    <a:sym typeface="Work Sans Medium"/>
                  </a:rPr>
                  <a:t> and SPP are two well-established prefetching techniques</a:t>
                </a:r>
              </a:p>
              <a:p>
                <a:pPr marL="914400" lvl="1" indent="-361950">
                  <a:buClr>
                    <a:schemeClr val="dk1"/>
                  </a:buClr>
                  <a:buSzPts val="2100"/>
                  <a:buFont typeface="Work Sans Medium"/>
                  <a:buChar char="○"/>
                </a:pPr>
                <a:r>
                  <a:rPr lang="en-US" sz="2000" dirty="0">
                    <a:solidFill>
                      <a:schemeClr val="dk1"/>
                    </a:solidFill>
                    <a:latin typeface="Work Sans Medium"/>
                    <a:ea typeface="Work Sans Medium"/>
                    <a:cs typeface="Work Sans Medium"/>
                    <a:sym typeface="Work Sans Medium"/>
                  </a:rPr>
                  <a:t>AMPM won DPC1 and is in modern </a:t>
                </a:r>
                <a14:m>
                  <m:oMath xmlns:m="http://schemas.openxmlformats.org/officeDocument/2006/math">
                    <m:sSup>
                      <m:sSupPr>
                        <m:ctrlPr>
                          <a:rPr lang="ar-AE" sz="2000" i="1">
                            <a:solidFill>
                              <a:schemeClr val="dk1"/>
                            </a:solidFill>
                            <a:latin typeface="Cambria Math" panose="02040503050406030204" pitchFamily="18" charset="0"/>
                            <a:sym typeface="Work Sans Medium"/>
                          </a:rPr>
                        </m:ctrlPr>
                      </m:sSupPr>
                      <m:e>
                        <m:r>
                          <m:rPr>
                            <m:nor/>
                          </m:rPr>
                          <a:rPr lang="en-US" sz="2000" dirty="0">
                            <a:solidFill>
                              <a:schemeClr val="dk1"/>
                            </a:solidFill>
                            <a:latin typeface="Work Sans Medium"/>
                            <a:ea typeface="Work Sans Medium"/>
                            <a:cs typeface="Work Sans Medium"/>
                            <a:sym typeface="Work Sans Medium"/>
                          </a:rPr>
                          <m:t>processors</m:t>
                        </m:r>
                      </m:e>
                      <m:sup>
                        <m:r>
                          <a:rPr lang="en-US" sz="2000" b="0" i="1" dirty="0" smtClean="0">
                            <a:solidFill>
                              <a:schemeClr val="dk1"/>
                            </a:solidFill>
                            <a:latin typeface="Cambria Math" panose="02040503050406030204" pitchFamily="18" charset="0"/>
                            <a:ea typeface="Work Sans Medium"/>
                            <a:cs typeface="Work Sans Medium"/>
                            <a:sym typeface="Work Sans Medium"/>
                          </a:rPr>
                          <m:t>3</m:t>
                        </m:r>
                        <m:r>
                          <a:rPr lang="en-US" sz="2000" i="1">
                            <a:solidFill>
                              <a:schemeClr val="dk1"/>
                            </a:solidFill>
                            <a:latin typeface="Cambria Math" panose="02040503050406030204" pitchFamily="18" charset="0"/>
                            <a:sym typeface="Work Sans Medium"/>
                          </a:rPr>
                          <m:t>,</m:t>
                        </m:r>
                        <m:r>
                          <a:rPr lang="en-US" sz="2000" b="0" i="1" smtClean="0">
                            <a:solidFill>
                              <a:schemeClr val="dk1"/>
                            </a:solidFill>
                            <a:latin typeface="Cambria Math" panose="02040503050406030204" pitchFamily="18" charset="0"/>
                            <a:sym typeface="Work Sans Medium"/>
                          </a:rPr>
                          <m:t>4</m:t>
                        </m:r>
                      </m:sup>
                    </m:sSup>
                  </m:oMath>
                </a14:m>
                <a:endParaRPr lang="ar-AE" sz="2000" dirty="0">
                  <a:solidFill>
                    <a:schemeClr val="dk1"/>
                  </a:solidFill>
                  <a:latin typeface="Work Sans Medium"/>
                  <a:ea typeface="Work Sans Medium"/>
                  <a:cs typeface="Work Sans Medium"/>
                  <a:sym typeface="Work Sans Medium"/>
                </a:endParaRPr>
              </a:p>
              <a:p>
                <a:pPr marL="914400" lvl="1" indent="-361950">
                  <a:buClr>
                    <a:schemeClr val="dk1"/>
                  </a:buClr>
                  <a:buSzPts val="2100"/>
                  <a:buFont typeface="Work Sans Medium"/>
                  <a:buChar char="○"/>
                </a:pPr>
                <a14:m>
                  <m:oMath xmlns:m="http://schemas.openxmlformats.org/officeDocument/2006/math">
                    <m:sSup>
                      <m:sSupPr>
                        <m:ctrlPr>
                          <a:rPr lang="ar-AE" sz="2000" i="1">
                            <a:solidFill>
                              <a:schemeClr val="dk1"/>
                            </a:solidFill>
                            <a:latin typeface="Cambria Math" panose="02040503050406030204" pitchFamily="18" charset="0"/>
                            <a:sym typeface="Work Sans Medium"/>
                          </a:rPr>
                        </m:ctrlPr>
                      </m:sSupPr>
                      <m:e>
                        <m:r>
                          <m:rPr>
                            <m:nor/>
                          </m:rPr>
                          <a:rPr lang="en-US" sz="2000" b="0" i="0" dirty="0" smtClean="0">
                            <a:solidFill>
                              <a:schemeClr val="dk1"/>
                            </a:solidFill>
                            <a:latin typeface="Work Sans Medium"/>
                            <a:ea typeface="Work Sans Medium"/>
                            <a:cs typeface="Work Sans Medium"/>
                            <a:sym typeface="Work Sans Medium"/>
                          </a:rPr>
                          <m:t>SPP</m:t>
                        </m:r>
                        <m:r>
                          <m:rPr>
                            <m:nor/>
                          </m:rPr>
                          <a:rPr lang="en-US" sz="2000" b="0" i="0" dirty="0" smtClean="0">
                            <a:solidFill>
                              <a:schemeClr val="dk1"/>
                            </a:solidFill>
                            <a:latin typeface="Work Sans Medium"/>
                            <a:ea typeface="Work Sans Medium"/>
                            <a:cs typeface="Work Sans Medium"/>
                            <a:sym typeface="Work Sans Medium"/>
                          </a:rPr>
                          <m:t>/</m:t>
                        </m:r>
                        <m:r>
                          <m:rPr>
                            <m:nor/>
                          </m:rPr>
                          <a:rPr lang="en-US" sz="2000" b="0" i="0" dirty="0" smtClean="0">
                            <a:solidFill>
                              <a:schemeClr val="dk1"/>
                            </a:solidFill>
                            <a:latin typeface="Work Sans Medium"/>
                            <a:ea typeface="Work Sans Medium"/>
                            <a:cs typeface="Work Sans Medium"/>
                            <a:sym typeface="Work Sans Medium"/>
                          </a:rPr>
                          <m:t>PPF</m:t>
                        </m:r>
                      </m:e>
                      <m:sup>
                        <m:r>
                          <a:rPr lang="en-US" sz="2000" b="0" i="1" dirty="0" smtClean="0">
                            <a:solidFill>
                              <a:schemeClr val="dk1"/>
                            </a:solidFill>
                            <a:latin typeface="Cambria Math" panose="02040503050406030204" pitchFamily="18" charset="0"/>
                            <a:ea typeface="Work Sans Medium"/>
                            <a:cs typeface="Work Sans Medium"/>
                            <a:sym typeface="Work Sans Medium"/>
                          </a:rPr>
                          <m:t>5</m:t>
                        </m:r>
                      </m:sup>
                    </m:sSup>
                    <m:r>
                      <a:rPr lang="en-US" sz="2000" i="1">
                        <a:solidFill>
                          <a:schemeClr val="dk1"/>
                        </a:solidFill>
                        <a:latin typeface="Cambria Math" panose="02040503050406030204" pitchFamily="18" charset="0"/>
                        <a:sym typeface="Work Sans Medium"/>
                      </a:rPr>
                      <m:t> </m:t>
                    </m:r>
                  </m:oMath>
                </a14:m>
                <a:r>
                  <a:rPr lang="en-US" sz="2000" dirty="0">
                    <a:solidFill>
                      <a:schemeClr val="dk1"/>
                    </a:solidFill>
                    <a:latin typeface="Work Sans Medium"/>
                    <a:ea typeface="Work Sans Medium"/>
                    <a:cs typeface="Work Sans Medium"/>
                    <a:sym typeface="Work Sans Medium"/>
                  </a:rPr>
                  <a:t>was and could be considered a state-of-the-art L2C prefetcher</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p:txBody>
          </p:sp>
        </mc:Choice>
        <mc:Fallback xmlns="">
          <p:sp>
            <p:nvSpPr>
              <p:cNvPr id="95" name="Google Shape;95;p20">
                <a:extLst>
                  <a:ext uri="{FF2B5EF4-FFF2-40B4-BE49-F238E27FC236}">
                    <a16:creationId xmlns:a16="http://schemas.microsoft.com/office/drawing/2014/main" id="{3D403956-C287-F760-BCB3-C430AA2D47C9}"/>
                  </a:ext>
                </a:extLst>
              </p:cNvPr>
              <p:cNvSpPr txBox="1">
                <a:spLocks noRot="1" noChangeAspect="1" noMove="1" noResize="1" noEditPoints="1" noAdjustHandles="1" noChangeArrowheads="1" noChangeShapeType="1" noTextEdit="1"/>
              </p:cNvSpPr>
              <p:nvPr/>
            </p:nvSpPr>
            <p:spPr>
              <a:xfrm>
                <a:off x="623900" y="698166"/>
                <a:ext cx="6430802" cy="3386700"/>
              </a:xfrm>
              <a:prstGeom prst="rect">
                <a:avLst/>
              </a:prstGeom>
              <a:blipFill>
                <a:blip r:embed="rId3"/>
                <a:stretch>
                  <a:fillRect/>
                </a:stretch>
              </a:blipFill>
              <a:ln>
                <a:no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0174519A-32DD-F752-8032-2D75BFDD44A9}"/>
              </a:ext>
            </a:extLst>
          </p:cNvPr>
          <p:cNvSpPr/>
          <p:nvPr/>
        </p:nvSpPr>
        <p:spPr>
          <a:xfrm>
            <a:off x="7377791" y="4237657"/>
            <a:ext cx="1441916" cy="611372"/>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09EA34-A91F-19E0-3ED9-68AC9F66257F}"/>
              </a:ext>
            </a:extLst>
          </p:cNvPr>
          <p:cNvSpPr txBox="1"/>
          <p:nvPr/>
        </p:nvSpPr>
        <p:spPr>
          <a:xfrm>
            <a:off x="808074" y="3871886"/>
            <a:ext cx="8977348" cy="830997"/>
          </a:xfrm>
          <a:prstGeom prst="rect">
            <a:avLst/>
          </a:prstGeom>
          <a:noFill/>
        </p:spPr>
        <p:txBody>
          <a:bodyPr wrap="square">
            <a:spAutoFit/>
          </a:bodyPr>
          <a:lstStyle/>
          <a:p>
            <a:pPr lvl="2"/>
            <a:r>
              <a:rPr lang="en-US" sz="800" dirty="0"/>
              <a:t>[2] Yasuo Ishii, Mary Inaba, and Kei Hiraki. 2011. Access map pattern matching for high performance data cache prefetch. Journal of Instruction-</a:t>
            </a:r>
          </a:p>
          <a:p>
            <a:pPr lvl="2"/>
            <a:r>
              <a:rPr lang="en-US" sz="800" dirty="0"/>
              <a:t>     Level Parallelism 13,2011 (2011), 1–24.</a:t>
            </a:r>
          </a:p>
          <a:p>
            <a:pPr lvl="2"/>
            <a:r>
              <a:rPr lang="en-US" sz="800" dirty="0"/>
              <a:t>[3] Magnus Bruce. 2023. Arm Neoverse V2 platform: Leadership Performance and Power Efficiency for Next Generation Cloud Computing, ML and    </a:t>
            </a:r>
          </a:p>
          <a:p>
            <a:pPr lvl="2"/>
            <a:r>
              <a:rPr lang="en-US" sz="800" dirty="0"/>
              <a:t>     HPC </a:t>
            </a:r>
            <a:r>
              <a:rPr lang="en-US" sz="800" dirty="0" err="1"/>
              <a:t>Workloads.IEEE</a:t>
            </a:r>
            <a:r>
              <a:rPr lang="en-US" sz="800" dirty="0"/>
              <a:t>.</a:t>
            </a:r>
          </a:p>
          <a:p>
            <a:pPr lvl="2"/>
            <a:r>
              <a:rPr lang="en-US" sz="800" dirty="0"/>
              <a:t>[4] Stephan G Meier, Gerard R Williams, Hari S Kannan, and Pavlos Konas. 2015.Access map-pattern match based prefetch unit for a processor.</a:t>
            </a:r>
          </a:p>
          <a:p>
            <a:pPr lvl="2"/>
            <a:endParaRPr lang="en-US" sz="800" dirty="0"/>
          </a:p>
        </p:txBody>
      </p:sp>
      <p:sp>
        <p:nvSpPr>
          <p:cNvPr id="5" name="TextBox 4">
            <a:extLst>
              <a:ext uri="{FF2B5EF4-FFF2-40B4-BE49-F238E27FC236}">
                <a16:creationId xmlns:a16="http://schemas.microsoft.com/office/drawing/2014/main" id="{8AAF70BD-E9EF-62D3-7BCB-6F81B5A2C6B9}"/>
              </a:ext>
            </a:extLst>
          </p:cNvPr>
          <p:cNvSpPr txBox="1"/>
          <p:nvPr/>
        </p:nvSpPr>
        <p:spPr>
          <a:xfrm>
            <a:off x="808074" y="4472050"/>
            <a:ext cx="8495303" cy="461665"/>
          </a:xfrm>
          <a:prstGeom prst="rect">
            <a:avLst/>
          </a:prstGeom>
          <a:noFill/>
        </p:spPr>
        <p:txBody>
          <a:bodyPr wrap="square">
            <a:spAutoFit/>
          </a:bodyPr>
          <a:lstStyle/>
          <a:p>
            <a:pPr lvl="2"/>
            <a:r>
              <a:rPr lang="en-US" sz="800" dirty="0"/>
              <a:t>[5] </a:t>
            </a:r>
            <a:r>
              <a:rPr lang="en-US" sz="800" dirty="0" err="1"/>
              <a:t>Jinchun</a:t>
            </a:r>
            <a:r>
              <a:rPr lang="en-US" sz="800" dirty="0"/>
              <a:t> Kim, Seth H. Pugsley, Paul V. Gratz, A. L. Narasimha Reddy, Chris Wilk-</a:t>
            </a:r>
            <a:r>
              <a:rPr lang="en-US" sz="800" dirty="0" err="1"/>
              <a:t>erson</a:t>
            </a:r>
            <a:r>
              <a:rPr lang="en-US" sz="800" dirty="0"/>
              <a:t>, and Zeshan Chishti. 2016. Path confidence based </a:t>
            </a:r>
          </a:p>
          <a:p>
            <a:pPr lvl="2"/>
            <a:r>
              <a:rPr lang="en-US" sz="800" dirty="0"/>
              <a:t>     lookahead prefetching. </a:t>
            </a:r>
            <a:r>
              <a:rPr lang="en-US" sz="800" dirty="0" err="1"/>
              <a:t>InThe</a:t>
            </a:r>
            <a:r>
              <a:rPr lang="en-US" sz="800" dirty="0"/>
              <a:t> 49th Annual IEEE/ACM International Symposium on Microarchitecture (</a:t>
            </a:r>
            <a:r>
              <a:rPr lang="en-US" sz="800" dirty="0" err="1"/>
              <a:t>Taipei,Taiwan</a:t>
            </a:r>
            <a:r>
              <a:rPr lang="en-US" sz="800" dirty="0"/>
              <a:t>) (MICRO-49). IEEE Press, </a:t>
            </a:r>
          </a:p>
          <a:p>
            <a:pPr lvl="2"/>
            <a:r>
              <a:rPr lang="en-US" sz="800" dirty="0"/>
              <a:t>     Taipei, Taiwan, Article 60, 12 pages.</a:t>
            </a:r>
          </a:p>
        </p:txBody>
      </p:sp>
    </p:spTree>
    <p:extLst>
      <p:ext uri="{BB962C8B-B14F-4D97-AF65-F5344CB8AC3E}">
        <p14:creationId xmlns:p14="http://schemas.microsoft.com/office/powerpoint/2010/main" val="416916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E7E0B074-FA6A-8E9F-A629-4006151F3575}"/>
            </a:ext>
          </a:extLst>
        </p:cNvPr>
        <p:cNvGrpSpPr/>
        <p:nvPr/>
      </p:nvGrpSpPr>
      <p:grpSpPr>
        <a:xfrm>
          <a:off x="0" y="0"/>
          <a:ext cx="0" cy="0"/>
          <a:chOff x="0" y="0"/>
          <a:chExt cx="0" cy="0"/>
        </a:xfrm>
      </p:grpSpPr>
      <p:sp>
        <p:nvSpPr>
          <p:cNvPr id="94" name="Google Shape;94;p20">
            <a:extLst>
              <a:ext uri="{FF2B5EF4-FFF2-40B4-BE49-F238E27FC236}">
                <a16:creationId xmlns:a16="http://schemas.microsoft.com/office/drawing/2014/main" id="{2332C39A-F6EF-5854-48FE-958AE3987C49}"/>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Introduction</a:t>
            </a:r>
            <a:endParaRPr dirty="0"/>
          </a:p>
        </p:txBody>
      </p:sp>
      <p:sp>
        <p:nvSpPr>
          <p:cNvPr id="95" name="Google Shape;95;p20">
            <a:extLst>
              <a:ext uri="{FF2B5EF4-FFF2-40B4-BE49-F238E27FC236}">
                <a16:creationId xmlns:a16="http://schemas.microsoft.com/office/drawing/2014/main" id="{972E1CED-8907-6C56-2F0C-FDC910AB9799}"/>
              </a:ext>
            </a:extLst>
          </p:cNvPr>
          <p:cNvSpPr txBox="1"/>
          <p:nvPr/>
        </p:nvSpPr>
        <p:spPr>
          <a:xfrm>
            <a:off x="265814" y="833860"/>
            <a:ext cx="3933092" cy="3386700"/>
          </a:xfrm>
          <a:prstGeom prst="rect">
            <a:avLst/>
          </a:prstGeom>
          <a:noFill/>
          <a:ln>
            <a:noFill/>
          </a:ln>
        </p:spPr>
        <p:txBody>
          <a:bodyPr spcFirstLastPara="1" wrap="square" lIns="91425" tIns="91425" rIns="91425" bIns="91425" anchor="t" anchorCtr="0">
            <a:noAutofit/>
          </a:bodyPr>
          <a:lstStyle/>
          <a:p>
            <a:pPr marL="95250" lvl="0" algn="l" rtl="0">
              <a:spcBef>
                <a:spcPts val="0"/>
              </a:spcBef>
              <a:spcAft>
                <a:spcPts val="0"/>
              </a:spcAft>
              <a:buClr>
                <a:schemeClr val="dk1"/>
              </a:buClr>
              <a:buSzPts val="2100"/>
            </a:pPr>
            <a:endParaRPr lang="en-US" sz="16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AMPM relies on hard-coded pattern detection which fails to adapt to complex workloads but provides consistent behavior </a:t>
            </a:r>
          </a:p>
          <a:p>
            <a:pPr marL="457200" lvl="0" indent="-361950" algn="l" rtl="0">
              <a:spcBef>
                <a:spcPts val="0"/>
              </a:spcBef>
              <a:spcAft>
                <a:spcPts val="0"/>
              </a:spcAft>
              <a:buClr>
                <a:schemeClr val="dk1"/>
              </a:buClr>
              <a:buSzPts val="2100"/>
              <a:buFont typeface="Work Sans Medium"/>
              <a:buChar char="●"/>
            </a:pPr>
            <a:endParaRPr lang="en-US" sz="16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SPP/PPF is susceptible to pattern noise caused by the </a:t>
            </a:r>
            <a:r>
              <a:rPr lang="en-US" sz="1600" dirty="0" err="1">
                <a:solidFill>
                  <a:schemeClr val="dk1"/>
                </a:solidFill>
                <a:latin typeface="Work Sans Medium"/>
                <a:ea typeface="Work Sans Medium"/>
                <a:cs typeface="Work Sans Medium"/>
                <a:sym typeface="Work Sans Medium"/>
              </a:rPr>
              <a:t>OoO</a:t>
            </a:r>
            <a:r>
              <a:rPr lang="en-US" sz="1600" dirty="0">
                <a:solidFill>
                  <a:schemeClr val="dk1"/>
                </a:solidFill>
                <a:latin typeface="Work Sans Medium"/>
                <a:ea typeface="Work Sans Medium"/>
                <a:cs typeface="Work Sans Medium"/>
                <a:sym typeface="Work Sans Medium"/>
              </a:rPr>
              <a:t> core but can prefetch complex access patterns</a:t>
            </a:r>
          </a:p>
          <a:p>
            <a:pPr marL="95250" lvl="0">
              <a:buClr>
                <a:schemeClr val="dk1"/>
              </a:buClr>
              <a:buSzPts val="2100"/>
            </a:pPr>
            <a:endParaRPr lang="en-US" sz="1600" dirty="0">
              <a:solidFill>
                <a:schemeClr val="dk1"/>
              </a:solidFill>
              <a:latin typeface="Work Sans Medium"/>
              <a:ea typeface="Work Sans Medium"/>
              <a:cs typeface="Work Sans Medium"/>
              <a:sym typeface="Work Sans Medium"/>
            </a:endParaRPr>
          </a:p>
          <a:p>
            <a:pPr marL="457200" lvl="0" indent="-361950">
              <a:buClr>
                <a:schemeClr val="dk1"/>
              </a:buClr>
              <a:buSzPts val="2100"/>
              <a:buFont typeface="Work Sans Medium"/>
              <a:buChar char="●"/>
            </a:pPr>
            <a:r>
              <a:rPr lang="en-US" sz="1600" dirty="0">
                <a:solidFill>
                  <a:schemeClr val="dk1"/>
                </a:solidFill>
                <a:latin typeface="Work Sans Medium"/>
                <a:ea typeface="Work Sans Medium"/>
                <a:cs typeface="Work Sans Medium"/>
                <a:sym typeface="Work Sans Medium"/>
              </a:rPr>
              <a:t>SPPAM seeks to solve both problems,</a:t>
            </a:r>
            <a:br>
              <a:rPr lang="en-US" sz="1600" dirty="0">
                <a:solidFill>
                  <a:schemeClr val="dk1"/>
                </a:solidFill>
                <a:latin typeface="Work Sans Medium"/>
                <a:ea typeface="Work Sans Medium"/>
                <a:cs typeface="Work Sans Medium"/>
                <a:sym typeface="Work Sans Medium"/>
              </a:rPr>
            </a:br>
            <a:r>
              <a:rPr lang="en-US" sz="1600" dirty="0">
                <a:solidFill>
                  <a:schemeClr val="dk1"/>
                </a:solidFill>
                <a:latin typeface="Work Sans Medium"/>
                <a:ea typeface="Work Sans Medium"/>
                <a:cs typeface="Work Sans Medium"/>
                <a:sym typeface="Work Sans Medium"/>
              </a:rPr>
              <a:t>overcoming the limitations of these previous designs</a:t>
            </a: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US" sz="2000" dirty="0">
              <a:solidFill>
                <a:schemeClr val="dk1"/>
              </a:solidFill>
              <a:latin typeface="Work Sans Medium"/>
              <a:ea typeface="Work Sans Medium"/>
              <a:cs typeface="Work Sans Medium"/>
              <a:sym typeface="Work Sans Medium"/>
            </a:endParaRPr>
          </a:p>
          <a:p>
            <a:pPr marL="95250" lvl="0" algn="l" rtl="0">
              <a:spcBef>
                <a:spcPts val="0"/>
              </a:spcBef>
              <a:spcAft>
                <a:spcPts val="0"/>
              </a:spcAft>
              <a:buClr>
                <a:schemeClr val="dk1"/>
              </a:buClr>
              <a:buSzPts val="2100"/>
            </a:pPr>
            <a:endParaRPr lang="en-US" sz="2000" dirty="0">
              <a:solidFill>
                <a:schemeClr val="dk1"/>
              </a:solidFill>
              <a:latin typeface="Work Sans Medium"/>
              <a:ea typeface="Work Sans Medium"/>
              <a:cs typeface="Work Sans Medium"/>
              <a:sym typeface="Work Sans Medium"/>
            </a:endParaRPr>
          </a:p>
        </p:txBody>
      </p:sp>
      <p:sp>
        <p:nvSpPr>
          <p:cNvPr id="4" name="Rectangle 3">
            <a:extLst>
              <a:ext uri="{FF2B5EF4-FFF2-40B4-BE49-F238E27FC236}">
                <a16:creationId xmlns:a16="http://schemas.microsoft.com/office/drawing/2014/main" id="{8FBB3717-7F73-2F70-6B27-29C6929AFF5B}"/>
              </a:ext>
            </a:extLst>
          </p:cNvPr>
          <p:cNvSpPr/>
          <p:nvPr/>
        </p:nvSpPr>
        <p:spPr>
          <a:xfrm>
            <a:off x="7436270" y="4444992"/>
            <a:ext cx="1441916" cy="611372"/>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D0B99F-D317-2EAF-CA4A-B95BF1C780CD}"/>
              </a:ext>
            </a:extLst>
          </p:cNvPr>
          <p:cNvPicPr>
            <a:picLocks noChangeAspect="1"/>
          </p:cNvPicPr>
          <p:nvPr/>
        </p:nvPicPr>
        <p:blipFill>
          <a:blip r:embed="rId3"/>
          <a:stretch>
            <a:fillRect/>
          </a:stretch>
        </p:blipFill>
        <p:spPr>
          <a:xfrm>
            <a:off x="4321999" y="1124648"/>
            <a:ext cx="4679280" cy="3509460"/>
          </a:xfrm>
          <a:prstGeom prst="rect">
            <a:avLst/>
          </a:prstGeom>
        </p:spPr>
      </p:pic>
    </p:spTree>
    <p:extLst>
      <p:ext uri="{BB962C8B-B14F-4D97-AF65-F5344CB8AC3E}">
        <p14:creationId xmlns:p14="http://schemas.microsoft.com/office/powerpoint/2010/main" val="201403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AB32A325-0810-ED77-C4A2-862CA4584B0B}"/>
            </a:ext>
          </a:extLst>
        </p:cNvPr>
        <p:cNvGrpSpPr/>
        <p:nvPr/>
      </p:nvGrpSpPr>
      <p:grpSpPr>
        <a:xfrm>
          <a:off x="0" y="0"/>
          <a:ext cx="0" cy="0"/>
          <a:chOff x="0" y="0"/>
          <a:chExt cx="0" cy="0"/>
        </a:xfrm>
      </p:grpSpPr>
      <p:sp>
        <p:nvSpPr>
          <p:cNvPr id="100" name="Google Shape;100;p21">
            <a:extLst>
              <a:ext uri="{FF2B5EF4-FFF2-40B4-BE49-F238E27FC236}">
                <a16:creationId xmlns:a16="http://schemas.microsoft.com/office/drawing/2014/main" id="{0CAFAD24-182F-9A31-9DC2-EAC118E48FD0}"/>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AMPM</a:t>
            </a:r>
            <a:endParaRPr dirty="0"/>
          </a:p>
        </p:txBody>
      </p:sp>
      <p:sp>
        <p:nvSpPr>
          <p:cNvPr id="7" name="Google Shape;95;p20">
            <a:extLst>
              <a:ext uri="{FF2B5EF4-FFF2-40B4-BE49-F238E27FC236}">
                <a16:creationId xmlns:a16="http://schemas.microsoft.com/office/drawing/2014/main" id="{DD98A180-D2E1-AA6F-0BAA-2210591B4911}"/>
              </a:ext>
            </a:extLst>
          </p:cNvPr>
          <p:cNvSpPr txBox="1"/>
          <p:nvPr/>
        </p:nvSpPr>
        <p:spPr>
          <a:xfrm>
            <a:off x="509136" y="976051"/>
            <a:ext cx="7525201" cy="3386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Work Sans Medium"/>
              <a:buChar char="●"/>
            </a:pPr>
            <a:r>
              <a:rPr lang="en" sz="2100" dirty="0">
                <a:solidFill>
                  <a:schemeClr val="dk1"/>
                </a:solidFill>
                <a:latin typeface="Work Sans Medium"/>
                <a:ea typeface="Work Sans Medium"/>
                <a:cs typeface="Work Sans Medium"/>
                <a:sym typeface="Work Sans Medium"/>
              </a:rPr>
              <a:t>For regions (typically pages) demand block accesses are recorded in bitmaps</a:t>
            </a:r>
          </a:p>
          <a:p>
            <a:pPr marL="457200" lvl="0" indent="-361950" algn="l" rtl="0">
              <a:spcBef>
                <a:spcPts val="0"/>
              </a:spcBef>
              <a:spcAft>
                <a:spcPts val="0"/>
              </a:spcAft>
              <a:buClr>
                <a:schemeClr val="dk1"/>
              </a:buClr>
              <a:buSzPts val="2100"/>
              <a:buFont typeface="Work Sans Medium"/>
              <a:buChar char="●"/>
            </a:pPr>
            <a:endParaRPr lang="en"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 sz="2100" dirty="0">
                <a:solidFill>
                  <a:schemeClr val="dk1"/>
                </a:solidFill>
                <a:latin typeface="Work Sans Medium"/>
                <a:ea typeface="Work Sans Medium"/>
                <a:cs typeface="Work Sans Medium"/>
                <a:sym typeface="Work Sans Medium"/>
              </a:rPr>
              <a:t>When this access map shows a recognized pattern, prefetches are generated</a:t>
            </a:r>
          </a:p>
          <a:p>
            <a:pPr marL="95250" lvl="0" algn="l" rtl="0">
              <a:spcBef>
                <a:spcPts val="0"/>
              </a:spcBef>
              <a:spcAft>
                <a:spcPts val="0"/>
              </a:spcAft>
              <a:buClr>
                <a:schemeClr val="dk1"/>
              </a:buClr>
              <a:buSzPts val="2100"/>
            </a:pPr>
            <a:endParaRPr lang="en"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endParaRPr lang="en" sz="2100" dirty="0">
              <a:solidFill>
                <a:schemeClr val="dk1"/>
              </a:solidFill>
              <a:latin typeface="Work Sans Medium"/>
              <a:ea typeface="Work Sans Medium"/>
              <a:cs typeface="Work Sans Medium"/>
              <a:sym typeface="Work Sans Medium"/>
            </a:endParaRPr>
          </a:p>
          <a:p>
            <a:pPr marL="457200" indent="-361950">
              <a:buClr>
                <a:schemeClr val="dk1"/>
              </a:buClr>
              <a:buSzPts val="2100"/>
              <a:buFont typeface="Work Sans Medium"/>
              <a:buChar char="●"/>
            </a:pPr>
            <a:r>
              <a:rPr lang="en" sz="2100" dirty="0">
                <a:solidFill>
                  <a:schemeClr val="dk1"/>
                </a:solidFill>
                <a:latin typeface="Work Sans Medium"/>
                <a:ea typeface="Work Sans Medium"/>
                <a:cs typeface="Work Sans Medium"/>
                <a:sym typeface="Work Sans Medium"/>
              </a:rPr>
              <a:t>AMPM’s strategy is self-filtering, as previously accessed demand blocks or prefetched blocks cannot be reprefetched</a:t>
            </a:r>
          </a:p>
          <a:p>
            <a:pPr marL="457200" lvl="0" indent="-361950" algn="l" rtl="0">
              <a:spcBef>
                <a:spcPts val="0"/>
              </a:spcBef>
              <a:spcAft>
                <a:spcPts val="0"/>
              </a:spcAft>
              <a:buClr>
                <a:schemeClr val="dk1"/>
              </a:buClr>
              <a:buSzPts val="2100"/>
              <a:buFont typeface="Work Sans Medium"/>
              <a:buChar char="●"/>
            </a:pPr>
            <a:endParaRPr sz="2100" dirty="0">
              <a:solidFill>
                <a:schemeClr val="dk1"/>
              </a:solidFill>
              <a:latin typeface="Work Sans Medium"/>
              <a:ea typeface="Work Sans Medium"/>
              <a:cs typeface="Work Sans Medium"/>
              <a:sym typeface="Work Sans Medium"/>
            </a:endParaRPr>
          </a:p>
        </p:txBody>
      </p:sp>
    </p:spTree>
    <p:extLst>
      <p:ext uri="{BB962C8B-B14F-4D97-AF65-F5344CB8AC3E}">
        <p14:creationId xmlns:p14="http://schemas.microsoft.com/office/powerpoint/2010/main" val="122557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AMPM</a:t>
            </a:r>
            <a:endParaRPr dirty="0"/>
          </a:p>
        </p:txBody>
      </p:sp>
      <p:sp>
        <p:nvSpPr>
          <p:cNvPr id="2" name="Rectangle 1">
            <a:extLst>
              <a:ext uri="{FF2B5EF4-FFF2-40B4-BE49-F238E27FC236}">
                <a16:creationId xmlns:a16="http://schemas.microsoft.com/office/drawing/2014/main" id="{F6633C2D-27D2-4258-2226-9D9940A9E422}"/>
              </a:ext>
            </a:extLst>
          </p:cNvPr>
          <p:cNvSpPr/>
          <p:nvPr/>
        </p:nvSpPr>
        <p:spPr>
          <a:xfrm>
            <a:off x="3920045" y="1014156"/>
            <a:ext cx="80010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 0xaa</a:t>
            </a:r>
          </a:p>
        </p:txBody>
      </p:sp>
      <p:sp>
        <p:nvSpPr>
          <p:cNvPr id="3" name="Rectangle 2">
            <a:extLst>
              <a:ext uri="{FF2B5EF4-FFF2-40B4-BE49-F238E27FC236}">
                <a16:creationId xmlns:a16="http://schemas.microsoft.com/office/drawing/2014/main" id="{D12FEA09-8100-3E21-FA6D-F4F20E1734E4}"/>
              </a:ext>
            </a:extLst>
          </p:cNvPr>
          <p:cNvSpPr/>
          <p:nvPr/>
        </p:nvSpPr>
        <p:spPr>
          <a:xfrm>
            <a:off x="4720145" y="1014150"/>
            <a:ext cx="800100"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0xbb</a:t>
            </a:r>
          </a:p>
        </p:txBody>
      </p:sp>
      <p:sp>
        <p:nvSpPr>
          <p:cNvPr id="4" name="Rectangle 3">
            <a:extLst>
              <a:ext uri="{FF2B5EF4-FFF2-40B4-BE49-F238E27FC236}">
                <a16:creationId xmlns:a16="http://schemas.microsoft.com/office/drawing/2014/main" id="{0925FD9B-508A-53D1-5682-D694E9E46C92}"/>
              </a:ext>
            </a:extLst>
          </p:cNvPr>
          <p:cNvSpPr/>
          <p:nvPr/>
        </p:nvSpPr>
        <p:spPr>
          <a:xfrm>
            <a:off x="5520245" y="1014154"/>
            <a:ext cx="800100" cy="461085"/>
          </a:xfrm>
          <a:prstGeom prst="rect">
            <a:avLst/>
          </a:prstGeom>
          <a:solidFill>
            <a:schemeClr val="accent1">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0xcc</a:t>
            </a:r>
          </a:p>
        </p:txBody>
      </p:sp>
      <p:sp>
        <p:nvSpPr>
          <p:cNvPr id="10" name="Rectangle 9">
            <a:extLst>
              <a:ext uri="{FF2B5EF4-FFF2-40B4-BE49-F238E27FC236}">
                <a16:creationId xmlns:a16="http://schemas.microsoft.com/office/drawing/2014/main" id="{571ED8F5-5A86-ECB6-7FE8-C1DDC1717CED}"/>
              </a:ext>
            </a:extLst>
          </p:cNvPr>
          <p:cNvSpPr/>
          <p:nvPr/>
        </p:nvSpPr>
        <p:spPr>
          <a:xfrm>
            <a:off x="3920045" y="1475237"/>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9C0BA2-7C1C-E49B-2695-3FC90A8A5575}"/>
              </a:ext>
            </a:extLst>
          </p:cNvPr>
          <p:cNvSpPr/>
          <p:nvPr/>
        </p:nvSpPr>
        <p:spPr>
          <a:xfrm>
            <a:off x="3972623" y="156211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D5790C-5A3D-71FF-A0AC-D4B0C2840505}"/>
              </a:ext>
            </a:extLst>
          </p:cNvPr>
          <p:cNvSpPr/>
          <p:nvPr/>
        </p:nvSpPr>
        <p:spPr>
          <a:xfrm>
            <a:off x="3972623" y="18623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668A76-DA4A-ED61-7FD9-73613605D4DB}"/>
              </a:ext>
            </a:extLst>
          </p:cNvPr>
          <p:cNvSpPr/>
          <p:nvPr/>
        </p:nvSpPr>
        <p:spPr>
          <a:xfrm>
            <a:off x="3972623" y="216255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A264F4-C5B0-5118-C8FB-E20686AFCB82}"/>
              </a:ext>
            </a:extLst>
          </p:cNvPr>
          <p:cNvSpPr/>
          <p:nvPr/>
        </p:nvSpPr>
        <p:spPr>
          <a:xfrm>
            <a:off x="3972623" y="245669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DE7909-62E6-2540-6A38-79687ACE48B7}"/>
              </a:ext>
            </a:extLst>
          </p:cNvPr>
          <p:cNvSpPr/>
          <p:nvPr/>
        </p:nvSpPr>
        <p:spPr>
          <a:xfrm>
            <a:off x="3972623" y="27508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1900F4-0D03-5F3A-4724-F35C748D4036}"/>
              </a:ext>
            </a:extLst>
          </p:cNvPr>
          <p:cNvSpPr/>
          <p:nvPr/>
        </p:nvSpPr>
        <p:spPr>
          <a:xfrm>
            <a:off x="4322381" y="1475236"/>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E8C05FA-8321-E6DF-C609-4D711A9A7E91}"/>
              </a:ext>
            </a:extLst>
          </p:cNvPr>
          <p:cNvSpPr/>
          <p:nvPr/>
        </p:nvSpPr>
        <p:spPr>
          <a:xfrm>
            <a:off x="4374959" y="156211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ACCC4B-9862-BC1C-CF8E-4A35884E3027}"/>
              </a:ext>
            </a:extLst>
          </p:cNvPr>
          <p:cNvSpPr/>
          <p:nvPr/>
        </p:nvSpPr>
        <p:spPr>
          <a:xfrm>
            <a:off x="4374959" y="18623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A2B92E-D39F-6552-4574-7CFFA92C262F}"/>
              </a:ext>
            </a:extLst>
          </p:cNvPr>
          <p:cNvSpPr/>
          <p:nvPr/>
        </p:nvSpPr>
        <p:spPr>
          <a:xfrm>
            <a:off x="4374959" y="216255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BA81BD-1EA3-EC87-EB36-08E184E14595}"/>
              </a:ext>
            </a:extLst>
          </p:cNvPr>
          <p:cNvSpPr/>
          <p:nvPr/>
        </p:nvSpPr>
        <p:spPr>
          <a:xfrm>
            <a:off x="4374959" y="245669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1C5C60-6D61-46B2-828B-0EC1643C5F1A}"/>
              </a:ext>
            </a:extLst>
          </p:cNvPr>
          <p:cNvSpPr/>
          <p:nvPr/>
        </p:nvSpPr>
        <p:spPr>
          <a:xfrm>
            <a:off x="4374959" y="27508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743A570-0326-C7D2-960C-B85E938773FC}"/>
              </a:ext>
            </a:extLst>
          </p:cNvPr>
          <p:cNvSpPr/>
          <p:nvPr/>
        </p:nvSpPr>
        <p:spPr>
          <a:xfrm>
            <a:off x="4720145" y="1475235"/>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D7DC95-ECBF-2A2B-3398-D5F52694604B}"/>
              </a:ext>
            </a:extLst>
          </p:cNvPr>
          <p:cNvSpPr/>
          <p:nvPr/>
        </p:nvSpPr>
        <p:spPr>
          <a:xfrm>
            <a:off x="4772723"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EC856A-5558-717A-01F1-BE54EDB461BD}"/>
              </a:ext>
            </a:extLst>
          </p:cNvPr>
          <p:cNvSpPr/>
          <p:nvPr/>
        </p:nvSpPr>
        <p:spPr>
          <a:xfrm>
            <a:off x="4772723" y="1862331"/>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3A9191-5461-3A7A-31CB-EFC549AF9112}"/>
              </a:ext>
            </a:extLst>
          </p:cNvPr>
          <p:cNvSpPr/>
          <p:nvPr/>
        </p:nvSpPr>
        <p:spPr>
          <a:xfrm>
            <a:off x="4772723" y="2162551"/>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A4F90E-A398-C079-0AE6-35A79B290AF6}"/>
              </a:ext>
            </a:extLst>
          </p:cNvPr>
          <p:cNvSpPr/>
          <p:nvPr/>
        </p:nvSpPr>
        <p:spPr>
          <a:xfrm>
            <a:off x="4772723"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4D91E1-68CC-7E4A-156D-3E1A5A5748D7}"/>
              </a:ext>
            </a:extLst>
          </p:cNvPr>
          <p:cNvSpPr/>
          <p:nvPr/>
        </p:nvSpPr>
        <p:spPr>
          <a:xfrm>
            <a:off x="4772723"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7C6347F-F738-4390-4926-BDF6ED4FED61}"/>
              </a:ext>
            </a:extLst>
          </p:cNvPr>
          <p:cNvSpPr/>
          <p:nvPr/>
        </p:nvSpPr>
        <p:spPr>
          <a:xfrm>
            <a:off x="5122481" y="1475234"/>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47166C-E8C0-5308-4E94-01FA73D19DDF}"/>
              </a:ext>
            </a:extLst>
          </p:cNvPr>
          <p:cNvSpPr/>
          <p:nvPr/>
        </p:nvSpPr>
        <p:spPr>
          <a:xfrm>
            <a:off x="5175059"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A50980-A3D1-2F26-DCFE-574C79DC7360}"/>
              </a:ext>
            </a:extLst>
          </p:cNvPr>
          <p:cNvSpPr/>
          <p:nvPr/>
        </p:nvSpPr>
        <p:spPr>
          <a:xfrm>
            <a:off x="5175059"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3D21EAD-1492-EFE6-6033-6A2FBA3C7066}"/>
              </a:ext>
            </a:extLst>
          </p:cNvPr>
          <p:cNvSpPr/>
          <p:nvPr/>
        </p:nvSpPr>
        <p:spPr>
          <a:xfrm>
            <a:off x="5175059"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F25793D-70A3-A33A-AFEB-33621ED586C0}"/>
              </a:ext>
            </a:extLst>
          </p:cNvPr>
          <p:cNvSpPr/>
          <p:nvPr/>
        </p:nvSpPr>
        <p:spPr>
          <a:xfrm>
            <a:off x="5175059"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16BE06-2185-E0BD-37C2-294724C244B3}"/>
              </a:ext>
            </a:extLst>
          </p:cNvPr>
          <p:cNvSpPr/>
          <p:nvPr/>
        </p:nvSpPr>
        <p:spPr>
          <a:xfrm>
            <a:off x="5175059"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3035AA3-5477-A2D8-4886-5502A9A85A50}"/>
              </a:ext>
            </a:extLst>
          </p:cNvPr>
          <p:cNvSpPr/>
          <p:nvPr/>
        </p:nvSpPr>
        <p:spPr>
          <a:xfrm>
            <a:off x="5520245" y="1475235"/>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98AF32-01EB-2E1F-793C-753A18E56FCD}"/>
              </a:ext>
            </a:extLst>
          </p:cNvPr>
          <p:cNvSpPr/>
          <p:nvPr/>
        </p:nvSpPr>
        <p:spPr>
          <a:xfrm>
            <a:off x="5572823"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28ACBC-2DDB-3318-5485-ED76E8B0377E}"/>
              </a:ext>
            </a:extLst>
          </p:cNvPr>
          <p:cNvSpPr/>
          <p:nvPr/>
        </p:nvSpPr>
        <p:spPr>
          <a:xfrm>
            <a:off x="5572823"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902C671-E9D5-884C-0443-5571AC3B70B4}"/>
              </a:ext>
            </a:extLst>
          </p:cNvPr>
          <p:cNvSpPr/>
          <p:nvPr/>
        </p:nvSpPr>
        <p:spPr>
          <a:xfrm>
            <a:off x="5572823"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D89B7A3-BFA5-E823-1DD4-25E1A56E3603}"/>
              </a:ext>
            </a:extLst>
          </p:cNvPr>
          <p:cNvSpPr/>
          <p:nvPr/>
        </p:nvSpPr>
        <p:spPr>
          <a:xfrm>
            <a:off x="5572823"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7D48EC-3A5F-FA02-45F5-DA182D76B14F}"/>
              </a:ext>
            </a:extLst>
          </p:cNvPr>
          <p:cNvSpPr/>
          <p:nvPr/>
        </p:nvSpPr>
        <p:spPr>
          <a:xfrm>
            <a:off x="5572823"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D8FC2B5-23DD-E6CD-4DD7-C4659CC7F0E9}"/>
              </a:ext>
            </a:extLst>
          </p:cNvPr>
          <p:cNvSpPr/>
          <p:nvPr/>
        </p:nvSpPr>
        <p:spPr>
          <a:xfrm>
            <a:off x="5922581" y="1475234"/>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14902F2-BD50-B9C3-29BB-6396606908EC}"/>
              </a:ext>
            </a:extLst>
          </p:cNvPr>
          <p:cNvSpPr/>
          <p:nvPr/>
        </p:nvSpPr>
        <p:spPr>
          <a:xfrm>
            <a:off x="5975159"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7732557-6029-7C84-98FB-8E57CE9B3930}"/>
              </a:ext>
            </a:extLst>
          </p:cNvPr>
          <p:cNvSpPr/>
          <p:nvPr/>
        </p:nvSpPr>
        <p:spPr>
          <a:xfrm>
            <a:off x="5975159"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385D752-3ABE-472D-BB54-0676D6E538CA}"/>
              </a:ext>
            </a:extLst>
          </p:cNvPr>
          <p:cNvSpPr/>
          <p:nvPr/>
        </p:nvSpPr>
        <p:spPr>
          <a:xfrm>
            <a:off x="5975159"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1C8646-8B45-103C-4C1C-4830F3078D67}"/>
              </a:ext>
            </a:extLst>
          </p:cNvPr>
          <p:cNvSpPr/>
          <p:nvPr/>
        </p:nvSpPr>
        <p:spPr>
          <a:xfrm>
            <a:off x="5975159"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EEB50F-13F3-2646-16F7-2F6E8119EF79}"/>
              </a:ext>
            </a:extLst>
          </p:cNvPr>
          <p:cNvSpPr/>
          <p:nvPr/>
        </p:nvSpPr>
        <p:spPr>
          <a:xfrm>
            <a:off x="5975159"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81742670-5435-F8DA-D554-EB68460A3C3E}"/>
              </a:ext>
            </a:extLst>
          </p:cNvPr>
          <p:cNvSpPr txBox="1"/>
          <p:nvPr/>
        </p:nvSpPr>
        <p:spPr>
          <a:xfrm>
            <a:off x="599629" y="1395233"/>
            <a:ext cx="1586359" cy="523220"/>
          </a:xfrm>
          <a:prstGeom prst="rect">
            <a:avLst/>
          </a:prstGeom>
          <a:noFill/>
        </p:spPr>
        <p:txBody>
          <a:bodyPr wrap="square" rtlCol="0">
            <a:spAutoFit/>
          </a:bodyPr>
          <a:lstStyle/>
          <a:p>
            <a:r>
              <a:rPr lang="en-US" dirty="0"/>
              <a:t>Region: 0xaa</a:t>
            </a:r>
          </a:p>
          <a:p>
            <a:r>
              <a:rPr lang="en-US" dirty="0"/>
              <a:t>Offset: 0x3</a:t>
            </a:r>
          </a:p>
        </p:txBody>
      </p:sp>
      <p:cxnSp>
        <p:nvCxnSpPr>
          <p:cNvPr id="114" name="Connector: Curved 113">
            <a:extLst>
              <a:ext uri="{FF2B5EF4-FFF2-40B4-BE49-F238E27FC236}">
                <a16:creationId xmlns:a16="http://schemas.microsoft.com/office/drawing/2014/main" id="{5EC9453F-4C3D-F7EA-51D5-22832F37E068}"/>
              </a:ext>
            </a:extLst>
          </p:cNvPr>
          <p:cNvCxnSpPr>
            <a:cxnSpLocks/>
            <a:stCxn id="112" idx="2"/>
          </p:cNvCxnSpPr>
          <p:nvPr/>
        </p:nvCxnSpPr>
        <p:spPr>
          <a:xfrm rot="16200000" flipH="1">
            <a:off x="1686936" y="1624326"/>
            <a:ext cx="1934410" cy="2522664"/>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63B607-867C-7EB9-F9F0-FEE7FD15787F}"/>
              </a:ext>
            </a:extLst>
          </p:cNvPr>
          <p:cNvSpPr txBox="1"/>
          <p:nvPr/>
        </p:nvSpPr>
        <p:spPr>
          <a:xfrm>
            <a:off x="2892209" y="3913831"/>
            <a:ext cx="1368450" cy="307777"/>
          </a:xfrm>
          <a:prstGeom prst="rect">
            <a:avLst/>
          </a:prstGeom>
          <a:noFill/>
        </p:spPr>
        <p:txBody>
          <a:bodyPr wrap="square" rtlCol="0">
            <a:spAutoFit/>
          </a:bodyPr>
          <a:lstStyle/>
          <a:p>
            <a:r>
              <a:rPr lang="en-US" dirty="0"/>
              <a:t>Set bitmap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 0 L 0 0.25 E" pathEditMode="relative" ptsTypes="">
                                      <p:cBhvr>
                                        <p:cTn id="11" dur="2000" fill="hold"/>
                                        <p:tgtEl>
                                          <p:spTgt spid="10"/>
                                        </p:tgtEl>
                                        <p:attrNameLst>
                                          <p:attrName>ppt_x</p:attrName>
                                          <p:attrName>ppt_y</p:attrName>
                                        </p:attrNameLst>
                                      </p:cBhvr>
                                    </p:animMotion>
                                  </p:childTnLst>
                                </p:cTn>
                              </p:par>
                              <p:par>
                                <p:cTn id="12" presetID="42" presetClass="path" presetSubtype="0" accel="50000" decel="50000" fill="hold" grpId="0" nodeType="withEffect">
                                  <p:stCondLst>
                                    <p:cond delay="0"/>
                                  </p:stCondLst>
                                  <p:childTnLst>
                                    <p:animMotion origin="layout" path="M 0 0 L 0 0.25 E" pathEditMode="relative" ptsTypes="">
                                      <p:cBhvr>
                                        <p:cTn id="13" dur="2000" fill="hold"/>
                                        <p:tgtEl>
                                          <p:spTgt spid="13"/>
                                        </p:tgtEl>
                                        <p:attrNameLst>
                                          <p:attrName>ppt_x</p:attrName>
                                          <p:attrName>ppt_y</p:attrName>
                                        </p:attrNameLst>
                                      </p:cBhvr>
                                    </p:animMotion>
                                  </p:childTnLst>
                                </p:cTn>
                              </p:par>
                              <p:par>
                                <p:cTn id="14" presetID="42" presetClass="path" presetSubtype="0" accel="50000" decel="50000" fill="hold" grpId="0" nodeType="withEffect">
                                  <p:stCondLst>
                                    <p:cond delay="0"/>
                                  </p:stCondLst>
                                  <p:childTnLst>
                                    <p:animMotion origin="layout" path="M 0 0 L 0 0.25 E" pathEditMode="relative" ptsTypes="">
                                      <p:cBhvr>
                                        <p:cTn id="15" dur="2000" fill="hold"/>
                                        <p:tgtEl>
                                          <p:spTgt spid="14"/>
                                        </p:tgtEl>
                                        <p:attrNameLst>
                                          <p:attrName>ppt_x</p:attrName>
                                          <p:attrName>ppt_y</p:attrName>
                                        </p:attrNameLst>
                                      </p:cBhvr>
                                    </p:animMotion>
                                  </p:childTnLst>
                                </p:cTn>
                              </p:par>
                              <p:par>
                                <p:cTn id="16" presetID="42" presetClass="path" presetSubtype="0" accel="50000" decel="50000" fill="hold" grpId="0" nodeType="withEffect">
                                  <p:stCondLst>
                                    <p:cond delay="0"/>
                                  </p:stCondLst>
                                  <p:childTnLst>
                                    <p:animMotion origin="layout" path="M 0 0 L 0 0.25 E" pathEditMode="relative" ptsTypes="">
                                      <p:cBhvr>
                                        <p:cTn id="17" dur="2000" fill="hold"/>
                                        <p:tgtEl>
                                          <p:spTgt spid="15"/>
                                        </p:tgtEl>
                                        <p:attrNameLst>
                                          <p:attrName>ppt_x</p:attrName>
                                          <p:attrName>ppt_y</p:attrName>
                                        </p:attrNameLst>
                                      </p:cBhvr>
                                    </p:animMotion>
                                  </p:childTnLst>
                                </p:cTn>
                              </p:par>
                              <p:par>
                                <p:cTn id="18" presetID="42" presetClass="path" presetSubtype="0" accel="50000" decel="50000" fill="hold" grpId="0" nodeType="withEffect">
                                  <p:stCondLst>
                                    <p:cond delay="0"/>
                                  </p:stCondLst>
                                  <p:childTnLst>
                                    <p:animMotion origin="layout" path="M 0 0 L 0 0.25 E" pathEditMode="relative" ptsTypes="">
                                      <p:cBhvr>
                                        <p:cTn id="19" dur="2000" fill="hold"/>
                                        <p:tgtEl>
                                          <p:spTgt spid="16"/>
                                        </p:tgtEl>
                                        <p:attrNameLst>
                                          <p:attrName>ppt_x</p:attrName>
                                          <p:attrName>ppt_y</p:attrName>
                                        </p:attrNameLst>
                                      </p:cBhvr>
                                    </p:animMotion>
                                  </p:childTnLst>
                                </p:cTn>
                              </p:par>
                              <p:par>
                                <p:cTn id="20" presetID="42" presetClass="path" presetSubtype="0" accel="50000" decel="50000" fill="hold" grpId="0" nodeType="withEffect">
                                  <p:stCondLst>
                                    <p:cond delay="0"/>
                                  </p:stCondLst>
                                  <p:childTnLst>
                                    <p:animMotion origin="layout" path="M 0 0 L 0 0.25 E" pathEditMode="relative" ptsTypes="">
                                      <p:cBhvr>
                                        <p:cTn id="21" dur="2000" fill="hold"/>
                                        <p:tgtEl>
                                          <p:spTgt spid="17"/>
                                        </p:tgtEl>
                                        <p:attrNameLst>
                                          <p:attrName>ppt_x</p:attrName>
                                          <p:attrName>ppt_y</p:attrName>
                                        </p:attrNameLst>
                                      </p:cBhvr>
                                    </p:animMotion>
                                  </p:childTnLst>
                                </p:cTn>
                              </p:par>
                              <p:par>
                                <p:cTn id="22" presetID="42" presetClass="path" presetSubtype="0" accel="50000" decel="50000" fill="hold" grpId="0" nodeType="withEffect">
                                  <p:stCondLst>
                                    <p:cond delay="0"/>
                                  </p:stCondLst>
                                  <p:childTnLst>
                                    <p:animMotion origin="layout" path="M 0 0 L 0 0.25 E" pathEditMode="relative" ptsTypes="">
                                      <p:cBhvr>
                                        <p:cTn id="23" dur="2000" fill="hold"/>
                                        <p:tgtEl>
                                          <p:spTgt spid="19"/>
                                        </p:tgtEl>
                                        <p:attrNameLst>
                                          <p:attrName>ppt_x</p:attrName>
                                          <p:attrName>ppt_y</p:attrName>
                                        </p:attrNameLst>
                                      </p:cBhvr>
                                    </p:animMotion>
                                  </p:childTnLst>
                                </p:cTn>
                              </p:par>
                              <p:par>
                                <p:cTn id="24" presetID="42" presetClass="path" presetSubtype="0" accel="50000" decel="50000" fill="hold" grpId="0" nodeType="withEffect">
                                  <p:stCondLst>
                                    <p:cond delay="0"/>
                                  </p:stCondLst>
                                  <p:childTnLst>
                                    <p:animMotion origin="layout" path="M 0 0 L 0 0.25 E" pathEditMode="relative" ptsTypes="">
                                      <p:cBhvr>
                                        <p:cTn id="25" dur="2000" fill="hold"/>
                                        <p:tgtEl>
                                          <p:spTgt spid="20"/>
                                        </p:tgtEl>
                                        <p:attrNameLst>
                                          <p:attrName>ppt_x</p:attrName>
                                          <p:attrName>ppt_y</p:attrName>
                                        </p:attrNameLst>
                                      </p:cBhvr>
                                    </p:animMotion>
                                  </p:childTnLst>
                                </p:cTn>
                              </p:par>
                              <p:par>
                                <p:cTn id="26" presetID="42" presetClass="path" presetSubtype="0" accel="50000" decel="50000" fill="hold" grpId="0" nodeType="withEffect">
                                  <p:stCondLst>
                                    <p:cond delay="0"/>
                                  </p:stCondLst>
                                  <p:childTnLst>
                                    <p:animMotion origin="layout" path="M 0 0 L 0 0.25 E" pathEditMode="relative" ptsTypes="">
                                      <p:cBhvr>
                                        <p:cTn id="27" dur="2000" fill="hold"/>
                                        <p:tgtEl>
                                          <p:spTgt spid="21"/>
                                        </p:tgtEl>
                                        <p:attrNameLst>
                                          <p:attrName>ppt_x</p:attrName>
                                          <p:attrName>ppt_y</p:attrName>
                                        </p:attrNameLst>
                                      </p:cBhvr>
                                    </p:animMotion>
                                  </p:childTnLst>
                                </p:cTn>
                              </p:par>
                              <p:par>
                                <p:cTn id="28" presetID="42" presetClass="path" presetSubtype="0" accel="50000" decel="50000" fill="hold" grpId="0" nodeType="withEffect">
                                  <p:stCondLst>
                                    <p:cond delay="0"/>
                                  </p:stCondLst>
                                  <p:childTnLst>
                                    <p:animMotion origin="layout" path="M 0 0 L 0 0.25 E" pathEditMode="relative" ptsTypes="">
                                      <p:cBhvr>
                                        <p:cTn id="29" dur="2000" fill="hold"/>
                                        <p:tgtEl>
                                          <p:spTgt spid="22"/>
                                        </p:tgtEl>
                                        <p:attrNameLst>
                                          <p:attrName>ppt_x</p:attrName>
                                          <p:attrName>ppt_y</p:attrName>
                                        </p:attrNameLst>
                                      </p:cBhvr>
                                    </p:animMotion>
                                  </p:childTnLst>
                                </p:cTn>
                              </p:par>
                              <p:par>
                                <p:cTn id="30" presetID="42" presetClass="path" presetSubtype="0" accel="50000" decel="50000" fill="hold" grpId="0" nodeType="withEffect">
                                  <p:stCondLst>
                                    <p:cond delay="0"/>
                                  </p:stCondLst>
                                  <p:childTnLst>
                                    <p:animMotion origin="layout" path="M 0 0 L 0 0.25 E" pathEditMode="relative" ptsTypes="">
                                      <p:cBhvr>
                                        <p:cTn id="31" dur="2000" fill="hold"/>
                                        <p:tgtEl>
                                          <p:spTgt spid="23"/>
                                        </p:tgtEl>
                                        <p:attrNameLst>
                                          <p:attrName>ppt_x</p:attrName>
                                          <p:attrName>ppt_y</p:attrName>
                                        </p:attrNameLst>
                                      </p:cBhvr>
                                    </p:animMotion>
                                  </p:childTnLst>
                                </p:cTn>
                              </p:par>
                              <p:par>
                                <p:cTn id="32" presetID="42" presetClass="path" presetSubtype="0" accel="50000" decel="50000" fill="hold" grpId="0" nodeType="withEffect">
                                  <p:stCondLst>
                                    <p:cond delay="0"/>
                                  </p:stCondLst>
                                  <p:childTnLst>
                                    <p:animMotion origin="layout" path="M 0 0 L 0 0.25 E" pathEditMode="relative" ptsTypes="">
                                      <p:cBhvr>
                                        <p:cTn id="33" dur="2000" fill="hold"/>
                                        <p:tgtEl>
                                          <p:spTgt spid="24"/>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heel(1)">
                                      <p:cBhvr>
                                        <p:cTn id="38" dur="2000"/>
                                        <p:tgtEl>
                                          <p:spTgt spid="1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mph" presetSubtype="2" fill="hold" nodeType="clickEffect">
                                  <p:stCondLst>
                                    <p:cond delay="0"/>
                                  </p:stCondLst>
                                  <p:childTnLst>
                                    <p:animClr clrSpc="rgb" dir="cw">
                                      <p:cBhvr>
                                        <p:cTn id="45" dur="2000" fill="hold"/>
                                        <p:tgtEl>
                                          <p:spTgt spid="16"/>
                                        </p:tgtEl>
                                        <p:attrNameLst>
                                          <p:attrName>fillcolor</p:attrName>
                                        </p:attrNameLst>
                                      </p:cBhvr>
                                      <p:to>
                                        <a:schemeClr val="accent2"/>
                                      </p:to>
                                    </p:animClr>
                                    <p:set>
                                      <p:cBhvr>
                                        <p:cTn id="46" dur="2000" fill="hold"/>
                                        <p:tgtEl>
                                          <p:spTgt spid="16"/>
                                        </p:tgtEl>
                                        <p:attrNameLst>
                                          <p:attrName>fill.type</p:attrName>
                                        </p:attrNameLst>
                                      </p:cBhvr>
                                      <p:to>
                                        <p:strVal val="solid"/>
                                      </p:to>
                                    </p:set>
                                    <p:set>
                                      <p:cBhvr>
                                        <p:cTn id="47" dur="20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11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E7F1AB4-245D-4288-892F-E8447002F819}"/>
            </a:ext>
          </a:extLst>
        </p:cNvPr>
        <p:cNvGrpSpPr/>
        <p:nvPr/>
      </p:nvGrpSpPr>
      <p:grpSpPr>
        <a:xfrm>
          <a:off x="0" y="0"/>
          <a:ext cx="0" cy="0"/>
          <a:chOff x="0" y="0"/>
          <a:chExt cx="0" cy="0"/>
        </a:xfrm>
      </p:grpSpPr>
      <p:sp>
        <p:nvSpPr>
          <p:cNvPr id="100" name="Google Shape;100;p21">
            <a:extLst>
              <a:ext uri="{FF2B5EF4-FFF2-40B4-BE49-F238E27FC236}">
                <a16:creationId xmlns:a16="http://schemas.microsoft.com/office/drawing/2014/main" id="{23B5F806-A722-EF93-EFF6-AB12602826D1}"/>
              </a:ext>
            </a:extLst>
          </p:cNvPr>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AMPM</a:t>
            </a:r>
            <a:endParaRPr dirty="0"/>
          </a:p>
        </p:txBody>
      </p:sp>
      <p:sp>
        <p:nvSpPr>
          <p:cNvPr id="2" name="Rectangle 1">
            <a:extLst>
              <a:ext uri="{FF2B5EF4-FFF2-40B4-BE49-F238E27FC236}">
                <a16:creationId xmlns:a16="http://schemas.microsoft.com/office/drawing/2014/main" id="{60491F3D-430E-A568-AACC-108BBD50E2CF}"/>
              </a:ext>
            </a:extLst>
          </p:cNvPr>
          <p:cNvSpPr/>
          <p:nvPr/>
        </p:nvSpPr>
        <p:spPr>
          <a:xfrm>
            <a:off x="3920045" y="1014156"/>
            <a:ext cx="800100" cy="461089"/>
          </a:xfrm>
          <a:prstGeom prst="rect">
            <a:avLst/>
          </a:prstGeom>
          <a:solidFill>
            <a:schemeClr val="bg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 0xaa</a:t>
            </a:r>
          </a:p>
        </p:txBody>
      </p:sp>
      <p:sp>
        <p:nvSpPr>
          <p:cNvPr id="3" name="Rectangle 2">
            <a:extLst>
              <a:ext uri="{FF2B5EF4-FFF2-40B4-BE49-F238E27FC236}">
                <a16:creationId xmlns:a16="http://schemas.microsoft.com/office/drawing/2014/main" id="{328A48E7-336A-7E1D-D91E-8DD1E1C0C9BC}"/>
              </a:ext>
            </a:extLst>
          </p:cNvPr>
          <p:cNvSpPr/>
          <p:nvPr/>
        </p:nvSpPr>
        <p:spPr>
          <a:xfrm>
            <a:off x="4720145" y="1014150"/>
            <a:ext cx="800100" cy="461089"/>
          </a:xfrm>
          <a:prstGeom prst="rect">
            <a:avLst/>
          </a:prstGeom>
          <a:solidFill>
            <a:srgbClr val="C157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0xbb</a:t>
            </a:r>
          </a:p>
        </p:txBody>
      </p:sp>
      <p:sp>
        <p:nvSpPr>
          <p:cNvPr id="4" name="Rectangle 3">
            <a:extLst>
              <a:ext uri="{FF2B5EF4-FFF2-40B4-BE49-F238E27FC236}">
                <a16:creationId xmlns:a16="http://schemas.microsoft.com/office/drawing/2014/main" id="{192B0DC2-0656-9E02-FD8D-DE6BE4291EDB}"/>
              </a:ext>
            </a:extLst>
          </p:cNvPr>
          <p:cNvSpPr/>
          <p:nvPr/>
        </p:nvSpPr>
        <p:spPr>
          <a:xfrm>
            <a:off x="5520245" y="1014154"/>
            <a:ext cx="800100" cy="461085"/>
          </a:xfrm>
          <a:prstGeom prst="rect">
            <a:avLst/>
          </a:prstGeom>
          <a:solidFill>
            <a:schemeClr val="accent1">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t>
            </a:r>
          </a:p>
          <a:p>
            <a:pPr algn="ctr"/>
            <a:r>
              <a:rPr lang="en-US" dirty="0"/>
              <a:t>0xcc</a:t>
            </a:r>
          </a:p>
        </p:txBody>
      </p:sp>
      <p:sp>
        <p:nvSpPr>
          <p:cNvPr id="10" name="Rectangle 9">
            <a:extLst>
              <a:ext uri="{FF2B5EF4-FFF2-40B4-BE49-F238E27FC236}">
                <a16:creationId xmlns:a16="http://schemas.microsoft.com/office/drawing/2014/main" id="{D2495995-4F1C-639D-0169-24BFE5D5F720}"/>
              </a:ext>
            </a:extLst>
          </p:cNvPr>
          <p:cNvSpPr/>
          <p:nvPr/>
        </p:nvSpPr>
        <p:spPr>
          <a:xfrm>
            <a:off x="3920045" y="1475237"/>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FD72BA-E33A-1E8E-2550-3D2D126F17E6}"/>
              </a:ext>
            </a:extLst>
          </p:cNvPr>
          <p:cNvSpPr/>
          <p:nvPr/>
        </p:nvSpPr>
        <p:spPr>
          <a:xfrm>
            <a:off x="3972623" y="156211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9FC4DE-00DF-DA7D-5E65-62151789F15D}"/>
              </a:ext>
            </a:extLst>
          </p:cNvPr>
          <p:cNvSpPr/>
          <p:nvPr/>
        </p:nvSpPr>
        <p:spPr>
          <a:xfrm>
            <a:off x="3972623" y="18623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871457-30DD-4DF7-C57D-C773458DB443}"/>
              </a:ext>
            </a:extLst>
          </p:cNvPr>
          <p:cNvSpPr/>
          <p:nvPr/>
        </p:nvSpPr>
        <p:spPr>
          <a:xfrm>
            <a:off x="3972623" y="216255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A1E608-BBEB-74F8-8A5B-EA93ACCD80B1}"/>
              </a:ext>
            </a:extLst>
          </p:cNvPr>
          <p:cNvSpPr/>
          <p:nvPr/>
        </p:nvSpPr>
        <p:spPr>
          <a:xfrm>
            <a:off x="3972623" y="2456693"/>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2A9629-26A7-2013-FF65-D9F8A038B4D0}"/>
              </a:ext>
            </a:extLst>
          </p:cNvPr>
          <p:cNvSpPr/>
          <p:nvPr/>
        </p:nvSpPr>
        <p:spPr>
          <a:xfrm>
            <a:off x="3972623" y="27508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D1E061-A473-369E-4972-5B9D466F1886}"/>
              </a:ext>
            </a:extLst>
          </p:cNvPr>
          <p:cNvSpPr/>
          <p:nvPr/>
        </p:nvSpPr>
        <p:spPr>
          <a:xfrm>
            <a:off x="4322381" y="1475236"/>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00091F-6945-FD1F-A991-69F38DE71E88}"/>
              </a:ext>
            </a:extLst>
          </p:cNvPr>
          <p:cNvSpPr/>
          <p:nvPr/>
        </p:nvSpPr>
        <p:spPr>
          <a:xfrm>
            <a:off x="4374959" y="156211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96B4E5-A66E-287D-FF6B-52CD756B03F5}"/>
              </a:ext>
            </a:extLst>
          </p:cNvPr>
          <p:cNvSpPr/>
          <p:nvPr/>
        </p:nvSpPr>
        <p:spPr>
          <a:xfrm>
            <a:off x="4374959" y="18623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2DF380-F0E3-6625-1750-F4484223E855}"/>
              </a:ext>
            </a:extLst>
          </p:cNvPr>
          <p:cNvSpPr/>
          <p:nvPr/>
        </p:nvSpPr>
        <p:spPr>
          <a:xfrm>
            <a:off x="4374959" y="216255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0FAE47-1906-23E5-DB06-6B457CBBB68B}"/>
              </a:ext>
            </a:extLst>
          </p:cNvPr>
          <p:cNvSpPr/>
          <p:nvPr/>
        </p:nvSpPr>
        <p:spPr>
          <a:xfrm>
            <a:off x="4374959" y="245669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EDCF7D-3B9A-FAD9-9FAF-71BC9A49D155}"/>
              </a:ext>
            </a:extLst>
          </p:cNvPr>
          <p:cNvSpPr/>
          <p:nvPr/>
        </p:nvSpPr>
        <p:spPr>
          <a:xfrm>
            <a:off x="4374959" y="2750833"/>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180522-8CB6-0587-0860-4AABA4BC8732}"/>
              </a:ext>
            </a:extLst>
          </p:cNvPr>
          <p:cNvSpPr/>
          <p:nvPr/>
        </p:nvSpPr>
        <p:spPr>
          <a:xfrm>
            <a:off x="4720145" y="1475235"/>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8F8B8C-6A5E-6127-889A-9A9025195297}"/>
              </a:ext>
            </a:extLst>
          </p:cNvPr>
          <p:cNvSpPr/>
          <p:nvPr/>
        </p:nvSpPr>
        <p:spPr>
          <a:xfrm>
            <a:off x="4772723"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C590686-5F39-C70E-B742-75018DEB956C}"/>
              </a:ext>
            </a:extLst>
          </p:cNvPr>
          <p:cNvSpPr/>
          <p:nvPr/>
        </p:nvSpPr>
        <p:spPr>
          <a:xfrm>
            <a:off x="4772723" y="1862331"/>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1F2C557-524E-B1AF-730F-CAB074C76FB0}"/>
              </a:ext>
            </a:extLst>
          </p:cNvPr>
          <p:cNvSpPr/>
          <p:nvPr/>
        </p:nvSpPr>
        <p:spPr>
          <a:xfrm>
            <a:off x="4772723" y="2162551"/>
            <a:ext cx="288036" cy="23317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C43F39-26B8-AF01-9026-8C4C49605342}"/>
              </a:ext>
            </a:extLst>
          </p:cNvPr>
          <p:cNvSpPr/>
          <p:nvPr/>
        </p:nvSpPr>
        <p:spPr>
          <a:xfrm>
            <a:off x="4772723"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BA76E2-DAB6-99BA-8326-37C9DB19C17B}"/>
              </a:ext>
            </a:extLst>
          </p:cNvPr>
          <p:cNvSpPr/>
          <p:nvPr/>
        </p:nvSpPr>
        <p:spPr>
          <a:xfrm>
            <a:off x="4772723"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C012475-A855-920F-752E-1E09A071505C}"/>
              </a:ext>
            </a:extLst>
          </p:cNvPr>
          <p:cNvSpPr/>
          <p:nvPr/>
        </p:nvSpPr>
        <p:spPr>
          <a:xfrm>
            <a:off x="5122481" y="1475234"/>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09AC20-B317-CDAF-C5A9-A06101A8EFF4}"/>
              </a:ext>
            </a:extLst>
          </p:cNvPr>
          <p:cNvSpPr/>
          <p:nvPr/>
        </p:nvSpPr>
        <p:spPr>
          <a:xfrm>
            <a:off x="5175059"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4CB4FA-6E80-D00B-5824-D7D7D41C9690}"/>
              </a:ext>
            </a:extLst>
          </p:cNvPr>
          <p:cNvSpPr/>
          <p:nvPr/>
        </p:nvSpPr>
        <p:spPr>
          <a:xfrm>
            <a:off x="5175059"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64CAD2-76A9-6473-5C3F-8DAFC527D713}"/>
              </a:ext>
            </a:extLst>
          </p:cNvPr>
          <p:cNvSpPr/>
          <p:nvPr/>
        </p:nvSpPr>
        <p:spPr>
          <a:xfrm>
            <a:off x="5175059"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6FB5E7-9331-2933-9172-FC61A042E9AA}"/>
              </a:ext>
            </a:extLst>
          </p:cNvPr>
          <p:cNvSpPr/>
          <p:nvPr/>
        </p:nvSpPr>
        <p:spPr>
          <a:xfrm>
            <a:off x="5175059"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9B0FB59-1F2B-5A04-624D-3676DCE7A124}"/>
              </a:ext>
            </a:extLst>
          </p:cNvPr>
          <p:cNvSpPr/>
          <p:nvPr/>
        </p:nvSpPr>
        <p:spPr>
          <a:xfrm>
            <a:off x="5175059"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ECF6D2D-0C27-CD53-EF4D-DB1F13F66E56}"/>
              </a:ext>
            </a:extLst>
          </p:cNvPr>
          <p:cNvSpPr/>
          <p:nvPr/>
        </p:nvSpPr>
        <p:spPr>
          <a:xfrm>
            <a:off x="5520245" y="1475235"/>
            <a:ext cx="397764" cy="15640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D42B44-A862-AFC8-090D-192972D4B81E}"/>
              </a:ext>
            </a:extLst>
          </p:cNvPr>
          <p:cNvSpPr/>
          <p:nvPr/>
        </p:nvSpPr>
        <p:spPr>
          <a:xfrm>
            <a:off x="5572823"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A0C79EA-DCB4-ED5C-BD9D-30B25088E739}"/>
              </a:ext>
            </a:extLst>
          </p:cNvPr>
          <p:cNvSpPr/>
          <p:nvPr/>
        </p:nvSpPr>
        <p:spPr>
          <a:xfrm>
            <a:off x="5572823"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D1B7E6-4912-5FA4-F9EC-6464802A4EB2}"/>
              </a:ext>
            </a:extLst>
          </p:cNvPr>
          <p:cNvSpPr/>
          <p:nvPr/>
        </p:nvSpPr>
        <p:spPr>
          <a:xfrm>
            <a:off x="5572823"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8787C99-4209-7C8B-321C-3ECAF1C54A19}"/>
              </a:ext>
            </a:extLst>
          </p:cNvPr>
          <p:cNvSpPr/>
          <p:nvPr/>
        </p:nvSpPr>
        <p:spPr>
          <a:xfrm>
            <a:off x="5572823"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0B7E24A-20C0-AD0E-E58B-581F754C9395}"/>
              </a:ext>
            </a:extLst>
          </p:cNvPr>
          <p:cNvSpPr/>
          <p:nvPr/>
        </p:nvSpPr>
        <p:spPr>
          <a:xfrm>
            <a:off x="5572823"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12223C-24B1-316F-913B-751D8B274A80}"/>
              </a:ext>
            </a:extLst>
          </p:cNvPr>
          <p:cNvSpPr/>
          <p:nvPr/>
        </p:nvSpPr>
        <p:spPr>
          <a:xfrm>
            <a:off x="5922581" y="1475234"/>
            <a:ext cx="397764" cy="156407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C2F55BC-F343-F5C4-EDA4-ECFF1E7B15D8}"/>
              </a:ext>
            </a:extLst>
          </p:cNvPr>
          <p:cNvSpPr/>
          <p:nvPr/>
        </p:nvSpPr>
        <p:spPr>
          <a:xfrm>
            <a:off x="5975159" y="156211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F89445-FEBB-F965-EC57-3EA66F53D21A}"/>
              </a:ext>
            </a:extLst>
          </p:cNvPr>
          <p:cNvSpPr/>
          <p:nvPr/>
        </p:nvSpPr>
        <p:spPr>
          <a:xfrm>
            <a:off x="5975159" y="18623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642B086-387B-7B14-BD7B-CA0F447B8440}"/>
              </a:ext>
            </a:extLst>
          </p:cNvPr>
          <p:cNvSpPr/>
          <p:nvPr/>
        </p:nvSpPr>
        <p:spPr>
          <a:xfrm>
            <a:off x="5975159" y="216255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21D906B-986A-EE46-1AF8-C6F14B30A61A}"/>
              </a:ext>
            </a:extLst>
          </p:cNvPr>
          <p:cNvSpPr/>
          <p:nvPr/>
        </p:nvSpPr>
        <p:spPr>
          <a:xfrm>
            <a:off x="5975159" y="245669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A0C3D98-0B4B-5B19-2517-A4526D0BD13F}"/>
              </a:ext>
            </a:extLst>
          </p:cNvPr>
          <p:cNvSpPr/>
          <p:nvPr/>
        </p:nvSpPr>
        <p:spPr>
          <a:xfrm>
            <a:off x="5975159" y="2750831"/>
            <a:ext cx="288036" cy="2331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E838B3E9-F784-6276-6C81-DE55C75134D0}"/>
              </a:ext>
            </a:extLst>
          </p:cNvPr>
          <p:cNvSpPr txBox="1"/>
          <p:nvPr/>
        </p:nvSpPr>
        <p:spPr>
          <a:xfrm>
            <a:off x="599629" y="1395233"/>
            <a:ext cx="1586359" cy="523220"/>
          </a:xfrm>
          <a:prstGeom prst="rect">
            <a:avLst/>
          </a:prstGeom>
          <a:noFill/>
        </p:spPr>
        <p:txBody>
          <a:bodyPr wrap="square" rtlCol="0">
            <a:spAutoFit/>
          </a:bodyPr>
          <a:lstStyle/>
          <a:p>
            <a:r>
              <a:rPr lang="en-US" dirty="0"/>
              <a:t>Region: 0xbb</a:t>
            </a:r>
          </a:p>
          <a:p>
            <a:r>
              <a:rPr lang="en-US" dirty="0"/>
              <a:t>Offset: 0x3</a:t>
            </a:r>
          </a:p>
        </p:txBody>
      </p:sp>
      <p:cxnSp>
        <p:nvCxnSpPr>
          <p:cNvPr id="114" name="Connector: Curved 113">
            <a:extLst>
              <a:ext uri="{FF2B5EF4-FFF2-40B4-BE49-F238E27FC236}">
                <a16:creationId xmlns:a16="http://schemas.microsoft.com/office/drawing/2014/main" id="{CE7136B4-5FB0-FF17-F6A4-980DFDECE749}"/>
              </a:ext>
            </a:extLst>
          </p:cNvPr>
          <p:cNvCxnSpPr>
            <a:cxnSpLocks/>
            <a:stCxn id="112" idx="2"/>
          </p:cNvCxnSpPr>
          <p:nvPr/>
        </p:nvCxnSpPr>
        <p:spPr>
          <a:xfrm rot="16200000" flipH="1">
            <a:off x="2082128" y="1229134"/>
            <a:ext cx="1948700" cy="332733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D8B94A-FA4B-5DB5-04DF-E9319A146801}"/>
              </a:ext>
            </a:extLst>
          </p:cNvPr>
          <p:cNvSpPr txBox="1"/>
          <p:nvPr/>
        </p:nvSpPr>
        <p:spPr>
          <a:xfrm>
            <a:off x="5463095" y="3663845"/>
            <a:ext cx="1561593" cy="307777"/>
          </a:xfrm>
          <a:prstGeom prst="rect">
            <a:avLst/>
          </a:prstGeom>
          <a:noFill/>
        </p:spPr>
        <p:txBody>
          <a:bodyPr wrap="square" rtlCol="0">
            <a:spAutoFit/>
          </a:bodyPr>
          <a:lstStyle/>
          <a:p>
            <a:r>
              <a:rPr lang="en-US" dirty="0"/>
              <a:t>Pattern match!</a:t>
            </a:r>
          </a:p>
        </p:txBody>
      </p:sp>
      <p:sp>
        <p:nvSpPr>
          <p:cNvPr id="18" name="TextBox 17">
            <a:extLst>
              <a:ext uri="{FF2B5EF4-FFF2-40B4-BE49-F238E27FC236}">
                <a16:creationId xmlns:a16="http://schemas.microsoft.com/office/drawing/2014/main" id="{C586D983-8853-D012-685B-D5F4C0DC355D}"/>
              </a:ext>
            </a:extLst>
          </p:cNvPr>
          <p:cNvSpPr txBox="1"/>
          <p:nvPr/>
        </p:nvSpPr>
        <p:spPr>
          <a:xfrm>
            <a:off x="5918009" y="4009144"/>
            <a:ext cx="1701991" cy="307777"/>
          </a:xfrm>
          <a:prstGeom prst="rect">
            <a:avLst/>
          </a:prstGeom>
          <a:noFill/>
        </p:spPr>
        <p:txBody>
          <a:bodyPr wrap="square" rtlCol="0">
            <a:spAutoFit/>
          </a:bodyPr>
          <a:lstStyle/>
          <a:p>
            <a:r>
              <a:rPr lang="en-US" dirty="0"/>
              <a:t>Prefetch 0xbb004</a:t>
            </a:r>
          </a:p>
        </p:txBody>
      </p:sp>
      <p:cxnSp>
        <p:nvCxnSpPr>
          <p:cNvPr id="56" name="Straight Arrow Connector 55">
            <a:extLst>
              <a:ext uri="{FF2B5EF4-FFF2-40B4-BE49-F238E27FC236}">
                <a16:creationId xmlns:a16="http://schemas.microsoft.com/office/drawing/2014/main" id="{66E037E5-2FE1-F2AE-0C81-C1FF82DCAC94}"/>
              </a:ext>
            </a:extLst>
          </p:cNvPr>
          <p:cNvCxnSpPr>
            <a:cxnSpLocks/>
          </p:cNvCxnSpPr>
          <p:nvPr/>
        </p:nvCxnSpPr>
        <p:spPr>
          <a:xfrm flipH="1">
            <a:off x="5520245" y="4167184"/>
            <a:ext cx="4549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696ED85-CE74-4B65-67F4-D9EC28765820}"/>
              </a:ext>
            </a:extLst>
          </p:cNvPr>
          <p:cNvSpPr txBox="1"/>
          <p:nvPr/>
        </p:nvSpPr>
        <p:spPr>
          <a:xfrm>
            <a:off x="3749459" y="3897987"/>
            <a:ext cx="1368450" cy="307777"/>
          </a:xfrm>
          <a:prstGeom prst="rect">
            <a:avLst/>
          </a:prstGeom>
          <a:noFill/>
        </p:spPr>
        <p:txBody>
          <a:bodyPr wrap="square" rtlCol="0">
            <a:spAutoFit/>
          </a:bodyPr>
          <a:lstStyle/>
          <a:p>
            <a:r>
              <a:rPr lang="en-US" dirty="0"/>
              <a:t>Set bitmap</a:t>
            </a:r>
          </a:p>
        </p:txBody>
      </p:sp>
    </p:spTree>
    <p:extLst>
      <p:ext uri="{BB962C8B-B14F-4D97-AF65-F5344CB8AC3E}">
        <p14:creationId xmlns:p14="http://schemas.microsoft.com/office/powerpoint/2010/main" val="31667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2.77778E-6 1.11111E-6 L 2.77778E-6 0.25 " pathEditMode="relative" rAng="0" ptsTypes="AA">
                                      <p:cBhvr>
                                        <p:cTn id="11" dur="2000" fill="hold"/>
                                        <p:tgtEl>
                                          <p:spTgt spid="26"/>
                                        </p:tgtEl>
                                        <p:attrNameLst>
                                          <p:attrName>ppt_x</p:attrName>
                                          <p:attrName>ppt_y</p:attrName>
                                        </p:attrNameLst>
                                      </p:cBhvr>
                                      <p:rCtr x="0" y="12500"/>
                                    </p:animMotion>
                                  </p:childTnLst>
                                </p:cTn>
                              </p:par>
                              <p:par>
                                <p:cTn id="12" presetID="42" presetClass="path" presetSubtype="0" accel="50000" decel="50000" fill="hold" grpId="0" nodeType="withEffect">
                                  <p:stCondLst>
                                    <p:cond delay="0"/>
                                  </p:stCondLst>
                                  <p:childTnLst>
                                    <p:animMotion origin="layout" path="M -3.61111E-6 -4.5679E-6 L -3.61111E-6 0.25 " pathEditMode="relative" rAng="0" ptsTypes="AA">
                                      <p:cBhvr>
                                        <p:cTn id="13" dur="2000" fill="hold"/>
                                        <p:tgtEl>
                                          <p:spTgt spid="27"/>
                                        </p:tgtEl>
                                        <p:attrNameLst>
                                          <p:attrName>ppt_x</p:attrName>
                                          <p:attrName>ppt_y</p:attrName>
                                        </p:attrNameLst>
                                      </p:cBhvr>
                                      <p:rCtr x="0" y="12500"/>
                                    </p:animMotion>
                                  </p:childTnLst>
                                </p:cTn>
                              </p:par>
                              <p:par>
                                <p:cTn id="14" presetID="42" presetClass="path" presetSubtype="0" accel="50000" decel="50000" fill="hold" grpId="0" nodeType="withEffect">
                                  <p:stCondLst>
                                    <p:cond delay="0"/>
                                  </p:stCondLst>
                                  <p:childTnLst>
                                    <p:animMotion origin="layout" path="M -3.61111E-6 2.09877E-6 L -3.61111E-6 0.25 " pathEditMode="relative" rAng="0" ptsTypes="AA">
                                      <p:cBhvr>
                                        <p:cTn id="15" dur="2000" fill="hold"/>
                                        <p:tgtEl>
                                          <p:spTgt spid="28"/>
                                        </p:tgtEl>
                                        <p:attrNameLst>
                                          <p:attrName>ppt_x</p:attrName>
                                          <p:attrName>ppt_y</p:attrName>
                                        </p:attrNameLst>
                                      </p:cBhvr>
                                      <p:rCtr x="0" y="12500"/>
                                    </p:animMotion>
                                  </p:childTnLst>
                                </p:cTn>
                              </p:par>
                              <p:par>
                                <p:cTn id="16" presetID="42" presetClass="path" presetSubtype="0" accel="50000" decel="50000" fill="hold" grpId="0" nodeType="withEffect">
                                  <p:stCondLst>
                                    <p:cond delay="0"/>
                                  </p:stCondLst>
                                  <p:childTnLst>
                                    <p:animMotion origin="layout" path="M -3.61111E-6 -1.23457E-6 L -3.61111E-6 0.25 " pathEditMode="relative" rAng="0" ptsTypes="AA">
                                      <p:cBhvr>
                                        <p:cTn id="17" dur="2000" fill="hold"/>
                                        <p:tgtEl>
                                          <p:spTgt spid="29"/>
                                        </p:tgtEl>
                                        <p:attrNameLst>
                                          <p:attrName>ppt_x</p:attrName>
                                          <p:attrName>ppt_y</p:attrName>
                                        </p:attrNameLst>
                                      </p:cBhvr>
                                      <p:rCtr x="0" y="12500"/>
                                    </p:animMotion>
                                  </p:childTnLst>
                                </p:cTn>
                              </p:par>
                              <p:par>
                                <p:cTn id="18" presetID="42" presetClass="path" presetSubtype="0" accel="50000" decel="50000" fill="hold" grpId="0" nodeType="withEffect">
                                  <p:stCondLst>
                                    <p:cond delay="0"/>
                                  </p:stCondLst>
                                  <p:childTnLst>
                                    <p:animMotion origin="layout" path="M -3.61111E-6 1.35802E-6 L -3.61111E-6 0.25 " pathEditMode="relative" rAng="0" ptsTypes="AA">
                                      <p:cBhvr>
                                        <p:cTn id="19" dur="2000" fill="hold"/>
                                        <p:tgtEl>
                                          <p:spTgt spid="30"/>
                                        </p:tgtEl>
                                        <p:attrNameLst>
                                          <p:attrName>ppt_x</p:attrName>
                                          <p:attrName>ppt_y</p:attrName>
                                        </p:attrNameLst>
                                      </p:cBhvr>
                                      <p:rCtr x="0" y="12500"/>
                                    </p:animMotion>
                                  </p:childTnLst>
                                </p:cTn>
                              </p:par>
                              <p:par>
                                <p:cTn id="20" presetID="42" presetClass="path" presetSubtype="0" accel="50000" decel="50000" fill="hold" grpId="0" nodeType="withEffect">
                                  <p:stCondLst>
                                    <p:cond delay="0"/>
                                  </p:stCondLst>
                                  <p:childTnLst>
                                    <p:animMotion origin="layout" path="M -3.61111E-6 2.59259E-6 L -3.61111E-6 0.25 " pathEditMode="relative" rAng="0" ptsTypes="AA">
                                      <p:cBhvr>
                                        <p:cTn id="21" dur="2000" fill="hold"/>
                                        <p:tgtEl>
                                          <p:spTgt spid="31"/>
                                        </p:tgtEl>
                                        <p:attrNameLst>
                                          <p:attrName>ppt_x</p:attrName>
                                          <p:attrName>ppt_y</p:attrName>
                                        </p:attrNameLst>
                                      </p:cBhvr>
                                      <p:rCtr x="0" y="12500"/>
                                    </p:animMotion>
                                  </p:childTnLst>
                                </p:cTn>
                              </p:par>
                              <p:par>
                                <p:cTn id="22" presetID="42" presetClass="path" presetSubtype="0" accel="50000" decel="50000" fill="hold" grpId="0" nodeType="withEffect">
                                  <p:stCondLst>
                                    <p:cond delay="0"/>
                                  </p:stCondLst>
                                  <p:childTnLst>
                                    <p:animMotion origin="layout" path="M -4.44444E-6 1.11111E-6 L -4.44444E-6 0.25 " pathEditMode="relative" rAng="0" ptsTypes="AA">
                                      <p:cBhvr>
                                        <p:cTn id="23" dur="2000" fill="hold"/>
                                        <p:tgtEl>
                                          <p:spTgt spid="32"/>
                                        </p:tgtEl>
                                        <p:attrNameLst>
                                          <p:attrName>ppt_x</p:attrName>
                                          <p:attrName>ppt_y</p:attrName>
                                        </p:attrNameLst>
                                      </p:cBhvr>
                                      <p:rCtr x="0" y="12500"/>
                                    </p:animMotion>
                                  </p:childTnLst>
                                </p:cTn>
                              </p:par>
                              <p:par>
                                <p:cTn id="24" presetID="42" presetClass="path" presetSubtype="0" accel="50000" decel="50000" fill="hold" grpId="0" nodeType="withEffect">
                                  <p:stCondLst>
                                    <p:cond delay="0"/>
                                  </p:stCondLst>
                                  <p:childTnLst>
                                    <p:animMotion origin="layout" path="M 2.77778E-6 -4.5679E-6 L 2.77778E-6 0.25 " pathEditMode="relative" rAng="0" ptsTypes="AA">
                                      <p:cBhvr>
                                        <p:cTn id="25" dur="2000" fill="hold"/>
                                        <p:tgtEl>
                                          <p:spTgt spid="33"/>
                                        </p:tgtEl>
                                        <p:attrNameLst>
                                          <p:attrName>ppt_x</p:attrName>
                                          <p:attrName>ppt_y</p:attrName>
                                        </p:attrNameLst>
                                      </p:cBhvr>
                                      <p:rCtr x="0" y="12500"/>
                                    </p:animMotion>
                                  </p:childTnLst>
                                </p:cTn>
                              </p:par>
                              <p:par>
                                <p:cTn id="26" presetID="42" presetClass="path" presetSubtype="0" accel="50000" decel="50000" fill="hold" grpId="0" nodeType="withEffect">
                                  <p:stCondLst>
                                    <p:cond delay="0"/>
                                  </p:stCondLst>
                                  <p:childTnLst>
                                    <p:animMotion origin="layout" path="M 2.77778E-6 2.09877E-6 L 2.77778E-6 0.25 " pathEditMode="relative" rAng="0" ptsTypes="AA">
                                      <p:cBhvr>
                                        <p:cTn id="27" dur="2000" fill="hold"/>
                                        <p:tgtEl>
                                          <p:spTgt spid="34"/>
                                        </p:tgtEl>
                                        <p:attrNameLst>
                                          <p:attrName>ppt_x</p:attrName>
                                          <p:attrName>ppt_y</p:attrName>
                                        </p:attrNameLst>
                                      </p:cBhvr>
                                      <p:rCtr x="0" y="12500"/>
                                    </p:animMotion>
                                  </p:childTnLst>
                                </p:cTn>
                              </p:par>
                              <p:par>
                                <p:cTn id="28" presetID="42" presetClass="path" presetSubtype="0" accel="50000" decel="50000" fill="hold" grpId="0" nodeType="withEffect">
                                  <p:stCondLst>
                                    <p:cond delay="0"/>
                                  </p:stCondLst>
                                  <p:childTnLst>
                                    <p:animMotion origin="layout" path="M 2.77778E-6 -1.23457E-6 L 2.77778E-6 0.25 " pathEditMode="relative" rAng="0" ptsTypes="AA">
                                      <p:cBhvr>
                                        <p:cTn id="29" dur="2000" fill="hold"/>
                                        <p:tgtEl>
                                          <p:spTgt spid="35"/>
                                        </p:tgtEl>
                                        <p:attrNameLst>
                                          <p:attrName>ppt_x</p:attrName>
                                          <p:attrName>ppt_y</p:attrName>
                                        </p:attrNameLst>
                                      </p:cBhvr>
                                      <p:rCtr x="0" y="12500"/>
                                    </p:animMotion>
                                  </p:childTnLst>
                                </p:cTn>
                              </p:par>
                              <p:par>
                                <p:cTn id="30" presetID="42" presetClass="path" presetSubtype="0" accel="50000" decel="50000" fill="hold" grpId="0" nodeType="withEffect">
                                  <p:stCondLst>
                                    <p:cond delay="0"/>
                                  </p:stCondLst>
                                  <p:childTnLst>
                                    <p:animMotion origin="layout" path="M 2.77778E-6 1.35802E-6 L 2.77778E-6 0.25 " pathEditMode="relative" rAng="0" ptsTypes="AA">
                                      <p:cBhvr>
                                        <p:cTn id="31" dur="2000" fill="hold"/>
                                        <p:tgtEl>
                                          <p:spTgt spid="36"/>
                                        </p:tgtEl>
                                        <p:attrNameLst>
                                          <p:attrName>ppt_x</p:attrName>
                                          <p:attrName>ppt_y</p:attrName>
                                        </p:attrNameLst>
                                      </p:cBhvr>
                                      <p:rCtr x="0" y="12500"/>
                                    </p:animMotion>
                                  </p:childTnLst>
                                </p:cTn>
                              </p:par>
                              <p:par>
                                <p:cTn id="32" presetID="42" presetClass="path" presetSubtype="0" accel="50000" decel="50000" fill="hold" grpId="0" nodeType="withEffect">
                                  <p:stCondLst>
                                    <p:cond delay="0"/>
                                  </p:stCondLst>
                                  <p:childTnLst>
                                    <p:animMotion origin="layout" path="M 2.77778E-6 2.59259E-6 L 2.77778E-6 0.25 " pathEditMode="relative" rAng="0" ptsTypes="AA">
                                      <p:cBhvr>
                                        <p:cTn id="33" dur="2000" fill="hold"/>
                                        <p:tgtEl>
                                          <p:spTgt spid="37"/>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heel(1)">
                                      <p:cBhvr>
                                        <p:cTn id="38" dur="2000"/>
                                        <p:tgtEl>
                                          <p:spTgt spid="1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mph" presetSubtype="2" fill="hold" nodeType="clickEffect">
                                  <p:stCondLst>
                                    <p:cond delay="0"/>
                                  </p:stCondLst>
                                  <p:childTnLst>
                                    <p:animClr clrSpc="rgb" dir="cw">
                                      <p:cBhvr>
                                        <p:cTn id="45" dur="2000" fill="hold"/>
                                        <p:tgtEl>
                                          <p:spTgt spid="30"/>
                                        </p:tgtEl>
                                        <p:attrNameLst>
                                          <p:attrName>fillcolor</p:attrName>
                                        </p:attrNameLst>
                                      </p:cBhvr>
                                      <p:to>
                                        <a:schemeClr val="accent2"/>
                                      </p:to>
                                    </p:animClr>
                                    <p:set>
                                      <p:cBhvr>
                                        <p:cTn id="46" dur="2000" fill="hold"/>
                                        <p:tgtEl>
                                          <p:spTgt spid="30"/>
                                        </p:tgtEl>
                                        <p:attrNameLst>
                                          <p:attrName>fill.type</p:attrName>
                                        </p:attrNameLst>
                                      </p:cBhvr>
                                      <p:to>
                                        <p:strVal val="solid"/>
                                      </p:to>
                                    </p:set>
                                    <p:set>
                                      <p:cBhvr>
                                        <p:cTn id="47" dur="2000" fill="hold"/>
                                        <p:tgtEl>
                                          <p:spTgt spid="30"/>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2000" fill="hold"/>
                                        <p:tgtEl>
                                          <p:spTgt spid="28"/>
                                        </p:tgtEl>
                                        <p:attrNameLst>
                                          <p:attrName>fillcolor</p:attrName>
                                        </p:attrNameLst>
                                      </p:cBhvr>
                                      <p:to>
                                        <a:srgbClr val="00CC00"/>
                                      </p:to>
                                    </p:animClr>
                                    <p:set>
                                      <p:cBhvr>
                                        <p:cTn id="52" dur="2000" fill="hold"/>
                                        <p:tgtEl>
                                          <p:spTgt spid="28"/>
                                        </p:tgtEl>
                                        <p:attrNameLst>
                                          <p:attrName>fill.type</p:attrName>
                                        </p:attrNameLst>
                                      </p:cBhvr>
                                      <p:to>
                                        <p:strVal val="solid"/>
                                      </p:to>
                                    </p:set>
                                    <p:set>
                                      <p:cBhvr>
                                        <p:cTn id="53" dur="2000" fill="hold"/>
                                        <p:tgtEl>
                                          <p:spTgt spid="28"/>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2000" fill="hold"/>
                                        <p:tgtEl>
                                          <p:spTgt spid="29"/>
                                        </p:tgtEl>
                                        <p:attrNameLst>
                                          <p:attrName>fillcolor</p:attrName>
                                        </p:attrNameLst>
                                      </p:cBhvr>
                                      <p:to>
                                        <a:srgbClr val="00CC00"/>
                                      </p:to>
                                    </p:animClr>
                                    <p:set>
                                      <p:cBhvr>
                                        <p:cTn id="56" dur="2000" fill="hold"/>
                                        <p:tgtEl>
                                          <p:spTgt spid="29"/>
                                        </p:tgtEl>
                                        <p:attrNameLst>
                                          <p:attrName>fill.type</p:attrName>
                                        </p:attrNameLst>
                                      </p:cBhvr>
                                      <p:to>
                                        <p:strVal val="solid"/>
                                      </p:to>
                                    </p:set>
                                    <p:set>
                                      <p:cBhvr>
                                        <p:cTn id="57" dur="2000" fill="hold"/>
                                        <p:tgtEl>
                                          <p:spTgt spid="29"/>
                                        </p:tgtEl>
                                        <p:attrNameLst>
                                          <p:attrName>fill.on</p:attrName>
                                        </p:attrNameLst>
                                      </p:cBhvr>
                                      <p:to>
                                        <p:strVal val="true"/>
                                      </p:to>
                                    </p:set>
                                  </p:childTnLst>
                                </p:cTn>
                              </p:par>
                              <p:par>
                                <p:cTn id="58" presetID="1" presetClass="emph" presetSubtype="2" fill="hold" nodeType="withEffect">
                                  <p:stCondLst>
                                    <p:cond delay="0"/>
                                  </p:stCondLst>
                                  <p:childTnLst>
                                    <p:animClr clrSpc="rgb" dir="cw">
                                      <p:cBhvr>
                                        <p:cTn id="59" dur="2000" fill="hold"/>
                                        <p:tgtEl>
                                          <p:spTgt spid="30"/>
                                        </p:tgtEl>
                                        <p:attrNameLst>
                                          <p:attrName>fillcolor</p:attrName>
                                        </p:attrNameLst>
                                      </p:cBhvr>
                                      <p:to>
                                        <a:srgbClr val="00CC00"/>
                                      </p:to>
                                    </p:animClr>
                                    <p:set>
                                      <p:cBhvr>
                                        <p:cTn id="60" dur="2000" fill="hold"/>
                                        <p:tgtEl>
                                          <p:spTgt spid="30"/>
                                        </p:tgtEl>
                                        <p:attrNameLst>
                                          <p:attrName>fill.type</p:attrName>
                                        </p:attrNameLst>
                                      </p:cBhvr>
                                      <p:to>
                                        <p:strVal val="solid"/>
                                      </p:to>
                                    </p:set>
                                    <p:set>
                                      <p:cBhvr>
                                        <p:cTn id="61" dur="2000" fill="hold"/>
                                        <p:tgtEl>
                                          <p:spTgt spid="30"/>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49" presetClass="entr" presetSubtype="0" decel="10000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 calcmode="lin" valueType="num">
                                      <p:cBhvr>
                                        <p:cTn id="68" dur="500" fill="hold"/>
                                        <p:tgtEl>
                                          <p:spTgt spid="12"/>
                                        </p:tgtEl>
                                        <p:attrNameLst>
                                          <p:attrName>style.rotation</p:attrName>
                                        </p:attrNameLst>
                                      </p:cBhvr>
                                      <p:tavLst>
                                        <p:tav tm="0">
                                          <p:val>
                                            <p:fltVal val="360"/>
                                          </p:val>
                                        </p:tav>
                                        <p:tav tm="100000">
                                          <p:val>
                                            <p:fltVal val="0"/>
                                          </p:val>
                                        </p:tav>
                                      </p:tavLst>
                                    </p:anim>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2000" fill="hold"/>
                                        <p:tgtEl>
                                          <p:spTgt spid="37"/>
                                        </p:tgtEl>
                                        <p:attrNameLst>
                                          <p:attrName>fillcolor</p:attrName>
                                        </p:attrNameLst>
                                      </p:cBhvr>
                                      <p:to>
                                        <a:srgbClr val="00CC00"/>
                                      </p:to>
                                    </p:animClr>
                                    <p:set>
                                      <p:cBhvr>
                                        <p:cTn id="82" dur="2000" fill="hold"/>
                                        <p:tgtEl>
                                          <p:spTgt spid="37"/>
                                        </p:tgtEl>
                                        <p:attrNameLst>
                                          <p:attrName>fill.type</p:attrName>
                                        </p:attrNameLst>
                                      </p:cBhvr>
                                      <p:to>
                                        <p:strVal val="solid"/>
                                      </p:to>
                                    </p:set>
                                    <p:set>
                                      <p:cBhvr>
                                        <p:cTn id="83"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12" grpId="0"/>
      <p:bldP spid="12" grpId="0"/>
      <p:bldP spid="1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623900" y="218251"/>
            <a:ext cx="7886700" cy="7578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t>Background - SPP</a:t>
            </a:r>
            <a:endParaRPr dirty="0"/>
          </a:p>
        </p:txBody>
      </p:sp>
      <p:sp>
        <p:nvSpPr>
          <p:cNvPr id="118" name="Google Shape;118;p24"/>
          <p:cNvSpPr txBox="1"/>
          <p:nvPr/>
        </p:nvSpPr>
        <p:spPr>
          <a:xfrm>
            <a:off x="623900" y="917610"/>
            <a:ext cx="7323600" cy="3386700"/>
          </a:xfrm>
          <a:prstGeom prst="rect">
            <a:avLst/>
          </a:prstGeom>
          <a:noFill/>
          <a:ln>
            <a:noFill/>
          </a:ln>
        </p:spPr>
        <p:txBody>
          <a:bodyPr spcFirstLastPara="1" wrap="square" lIns="91425" tIns="91425" rIns="91425" bIns="91425" anchor="t" anchorCtr="0">
            <a:noAutofit/>
          </a:bodyPr>
          <a:lstStyle/>
          <a:p>
            <a:pPr marL="457200" lvl="0" indent="-361950">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SPP is a similar prefetcher to AMPM</a:t>
            </a:r>
          </a:p>
          <a:p>
            <a:pPr marL="914400" lvl="1"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Instead of an access map, we have a delta history (signature) for each region</a:t>
            </a:r>
          </a:p>
          <a:p>
            <a:pPr marL="914400" lvl="1"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This delta signature is a more descriptive, signed sequence of deltas</a:t>
            </a:r>
          </a:p>
          <a:p>
            <a:pPr marL="552450" lvl="1" algn="l" rtl="0">
              <a:spcBef>
                <a:spcPts val="0"/>
              </a:spcBef>
              <a:spcAft>
                <a:spcPts val="0"/>
              </a:spcAft>
              <a:buClr>
                <a:schemeClr val="dk1"/>
              </a:buClr>
              <a:buSzPts val="2100"/>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SPP adaptively identifies patterns, and forms an internal graph for determining prefetch paths</a:t>
            </a:r>
          </a:p>
          <a:p>
            <a:pPr marL="914400" lvl="1"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PPM / Markov chains</a:t>
            </a:r>
          </a:p>
          <a:p>
            <a:pPr marL="457200" lvl="0" indent="-361950" algn="l" rtl="0">
              <a:spcBef>
                <a:spcPts val="0"/>
              </a:spcBef>
              <a:spcAft>
                <a:spcPts val="0"/>
              </a:spcAft>
              <a:buClr>
                <a:schemeClr val="dk1"/>
              </a:buClr>
              <a:buSzPts val="2100"/>
              <a:buFont typeface="Work Sans Medium"/>
              <a:buChar char="●"/>
            </a:pPr>
            <a:endParaRPr lang="en-US" sz="2100" dirty="0">
              <a:solidFill>
                <a:schemeClr val="dk1"/>
              </a:solidFill>
              <a:latin typeface="Work Sans Medium"/>
              <a:ea typeface="Work Sans Medium"/>
              <a:cs typeface="Work Sans Medium"/>
              <a:sym typeface="Work Sans Medium"/>
            </a:endParaRPr>
          </a:p>
          <a:p>
            <a:pPr marL="457200" lvl="0" indent="-361950" algn="l" rtl="0">
              <a:spcBef>
                <a:spcPts val="0"/>
              </a:spcBef>
              <a:spcAft>
                <a:spcPts val="0"/>
              </a:spcAft>
              <a:buClr>
                <a:schemeClr val="dk1"/>
              </a:buClr>
              <a:buSzPts val="2100"/>
              <a:buFont typeface="Work Sans Medium"/>
              <a:buChar char="●"/>
            </a:pPr>
            <a:r>
              <a:rPr lang="en-US" sz="2100" dirty="0">
                <a:solidFill>
                  <a:schemeClr val="dk1"/>
                </a:solidFill>
                <a:latin typeface="Work Sans Medium"/>
                <a:ea typeface="Work Sans Medium"/>
                <a:cs typeface="Work Sans Medium"/>
                <a:sym typeface="Work Sans Medium"/>
              </a:rPr>
              <a:t>A recent-access filter functions similarly to AMPM’s prefetch map</a:t>
            </a:r>
            <a:endParaRPr sz="2100" dirty="0">
              <a:solidFill>
                <a:schemeClr val="dk1"/>
              </a:solidFill>
              <a:latin typeface="Work Sans Medium"/>
              <a:ea typeface="Work Sans Medium"/>
              <a:cs typeface="Work Sans Medium"/>
              <a:sym typeface="Work Sans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AMU Brand Platform 2025">
      <a:dk1>
        <a:srgbClr val="202020"/>
      </a:dk1>
      <a:lt1>
        <a:srgbClr val="FFFFFF"/>
      </a:lt1>
      <a:dk2>
        <a:srgbClr val="500000"/>
      </a:dk2>
      <a:lt2>
        <a:srgbClr val="D1D1D1"/>
      </a:lt2>
      <a:accent1>
        <a:srgbClr val="3C0000"/>
      </a:accent1>
      <a:accent2>
        <a:srgbClr val="732F2F"/>
      </a:accent2>
      <a:accent3>
        <a:srgbClr val="D6D3C3"/>
      </a:accent3>
      <a:accent4>
        <a:srgbClr val="707070"/>
      </a:accent4>
      <a:accent5>
        <a:srgbClr val="3E3E3E"/>
      </a:accent5>
      <a:accent6>
        <a:srgbClr val="D6D3C3"/>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1639</TotalTime>
  <Words>6061</Words>
  <Application>Microsoft Office PowerPoint</Application>
  <PresentationFormat>On-screen Show (16:9)</PresentationFormat>
  <Paragraphs>714</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Work Sans</vt:lpstr>
      <vt:lpstr>Cambria Math</vt:lpstr>
      <vt:lpstr>Arial</vt:lpstr>
      <vt:lpstr>Work Sans Black</vt:lpstr>
      <vt:lpstr>Work Sans Medium</vt:lpstr>
      <vt:lpstr>Work Sans SemiBold</vt:lpstr>
      <vt:lpstr>Courier New</vt:lpstr>
      <vt:lpstr>Simple Light</vt:lpstr>
      <vt:lpstr>Office Theme</vt:lpstr>
      <vt:lpstr>SPPAM:  Signature     Pattern        Prediction and           Access-          Map Prefetcher</vt:lpstr>
      <vt:lpstr>Outline</vt:lpstr>
      <vt:lpstr>Introduction</vt:lpstr>
      <vt:lpstr>Introduction</vt:lpstr>
      <vt:lpstr>Introduction</vt:lpstr>
      <vt:lpstr>Background - AMPM</vt:lpstr>
      <vt:lpstr>Background - AMPM</vt:lpstr>
      <vt:lpstr>Background - AMPM</vt:lpstr>
      <vt:lpstr>Background - SPP</vt:lpstr>
      <vt:lpstr>Background - SPP</vt:lpstr>
      <vt:lpstr>Background - SPP</vt:lpstr>
      <vt:lpstr>Background - SPP</vt:lpstr>
      <vt:lpstr>Background - SPP</vt:lpstr>
      <vt:lpstr>Motivation - Weaknesses</vt:lpstr>
      <vt:lpstr>Motivation - SPPAM</vt:lpstr>
      <vt:lpstr>Design – Region Table</vt:lpstr>
      <vt:lpstr>Design – Pattern Table</vt:lpstr>
      <vt:lpstr>Design - Learning</vt:lpstr>
      <vt:lpstr>Design - Learning</vt:lpstr>
      <vt:lpstr>Design - Learning</vt:lpstr>
      <vt:lpstr>Design - Learning</vt:lpstr>
      <vt:lpstr>Design - Lookahead</vt:lpstr>
      <vt:lpstr>Design - Lookahead</vt:lpstr>
      <vt:lpstr>Design - Lookahead</vt:lpstr>
      <vt:lpstr>Design - Lookahead</vt:lpstr>
      <vt:lpstr>Design - Lookahead</vt:lpstr>
      <vt:lpstr>Design - Filtering</vt:lpstr>
      <vt:lpstr>Design - Overview</vt:lpstr>
      <vt:lpstr>Evaluation – Single Core Speedup over Berti + Pythia – Geomean: 6.2, 5.9%</vt:lpstr>
      <vt:lpstr>Evaluation – Multi Core Speedup over Berti + Pythia – Geomean: -2.12%</vt:lpstr>
      <vt:lpstr>Conclusion</vt:lpstr>
      <vt:lpstr>Q/A</vt:lpstr>
      <vt:lpstr>Background - Comparison</vt:lpstr>
      <vt:lpstr>Design - Filtering</vt:lpstr>
      <vt:lpstr>Design</vt:lpstr>
      <vt:lpstr>Design – Learning </vt:lpstr>
      <vt:lpstr>Design –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Merrell, Maccoy</cp:lastModifiedBy>
  <cp:revision>68</cp:revision>
  <cp:lastPrinted>2026-01-27T18:49:04Z</cp:lastPrinted>
  <dcterms:modified xsi:type="dcterms:W3CDTF">2026-01-31T10:33:36Z</dcterms:modified>
</cp:coreProperties>
</file>